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5" r:id="rId5"/>
    <p:sldMasterId id="2147483702" r:id="rId6"/>
    <p:sldMasterId id="2147483689" r:id="rId7"/>
    <p:sldMasterId id="2147483677" r:id="rId8"/>
    <p:sldMasterId id="2147483665" r:id="rId9"/>
  </p:sldMasterIdLst>
  <p:notesMasterIdLst>
    <p:notesMasterId r:id="rId23"/>
  </p:notesMasterIdLst>
  <p:handoutMasterIdLst>
    <p:handoutMasterId r:id="rId24"/>
  </p:handoutMasterIdLst>
  <p:sldIdLst>
    <p:sldId id="306" r:id="rId10"/>
    <p:sldId id="312" r:id="rId11"/>
    <p:sldId id="329" r:id="rId12"/>
    <p:sldId id="334" r:id="rId13"/>
    <p:sldId id="335" r:id="rId14"/>
    <p:sldId id="327" r:id="rId15"/>
    <p:sldId id="328" r:id="rId16"/>
    <p:sldId id="333" r:id="rId17"/>
    <p:sldId id="331" r:id="rId18"/>
    <p:sldId id="332" r:id="rId19"/>
    <p:sldId id="330" r:id="rId20"/>
    <p:sldId id="325" r:id="rId21"/>
    <p:sldId id="326" r:id="rId2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AA59D-944E-44DA-A18B-7EF99D0580E4}" v="63" dt="2020-12-05T11:20:21.866"/>
    <p1510:client id="{2D4623AE-8137-64FD-6D83-88154CAAA4E1}" v="1198" dt="2020-12-05T14:43:16.331"/>
    <p1510:client id="{6CDF6475-534D-8927-84A0-174D9B4E6EFC}" v="5" dt="2020-12-05T15:25:54.724"/>
    <p1510:client id="{CFE72DE8-BBB6-4C85-96AE-7013F56AA497}" v="85" dt="2020-12-05T15:28:28.798"/>
    <p1510:client id="{EE4BA78D-555B-14CD-9483-A326967AC3E9}" v="35" dt="2020-12-05T15:15:20.52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1400" b="0" i="0" u="none" strike="noStrike" baseline="0">
                <a:effectLst/>
              </a:rPr>
              <a:t>Mortos em decorrência de ação policial</a:t>
            </a:r>
            <a:endParaRPr lang="de-CH"/>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spPr>
            <a:ln w="28575" cap="rnd">
              <a:solidFill>
                <a:schemeClr val="accent1"/>
              </a:solidFill>
              <a:round/>
            </a:ln>
            <a:effectLst/>
          </c:spPr>
          <c:marker>
            <c:symbol val="none"/>
          </c:marker>
          <c:cat>
            <c:numRef>
              <c:f>Tabelle1!$A$6:$K$6</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Tabelle1!$A$7:$K$7</c:f>
              <c:numCache>
                <c:formatCode>0</c:formatCode>
                <c:ptCount val="11"/>
                <c:pt idx="0">
                  <c:v>2177</c:v>
                </c:pt>
                <c:pt idx="1">
                  <c:v>2434</c:v>
                </c:pt>
                <c:pt idx="2">
                  <c:v>2042</c:v>
                </c:pt>
                <c:pt idx="3">
                  <c:v>2332</c:v>
                </c:pt>
                <c:pt idx="4">
                  <c:v>2202</c:v>
                </c:pt>
                <c:pt idx="5">
                  <c:v>3009</c:v>
                </c:pt>
                <c:pt idx="6">
                  <c:v>3330</c:v>
                </c:pt>
                <c:pt idx="7">
                  <c:v>4220</c:v>
                </c:pt>
                <c:pt idx="8">
                  <c:v>5179</c:v>
                </c:pt>
                <c:pt idx="9">
                  <c:v>6220</c:v>
                </c:pt>
                <c:pt idx="10">
                  <c:v>6375</c:v>
                </c:pt>
              </c:numCache>
            </c:numRef>
          </c:val>
          <c:smooth val="0"/>
          <c:extLst>
            <c:ext xmlns:c16="http://schemas.microsoft.com/office/drawing/2014/chart" uri="{C3380CC4-5D6E-409C-BE32-E72D297353CC}">
              <c16:uniqueId val="{00000000-2A0F-4701-9459-7F684056193B}"/>
            </c:ext>
          </c:extLst>
        </c:ser>
        <c:dLbls>
          <c:showLegendKey val="0"/>
          <c:showVal val="0"/>
          <c:showCatName val="0"/>
          <c:showSerName val="0"/>
          <c:showPercent val="0"/>
          <c:showBubbleSize val="0"/>
        </c:dLbls>
        <c:smooth val="0"/>
        <c:axId val="759190080"/>
        <c:axId val="759194016"/>
      </c:lineChart>
      <c:catAx>
        <c:axId val="75919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59194016"/>
        <c:crosses val="autoZero"/>
        <c:auto val="1"/>
        <c:lblAlgn val="ctr"/>
        <c:lblOffset val="100"/>
        <c:noMultiLvlLbl val="0"/>
      </c:catAx>
      <c:valAx>
        <c:axId val="759194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59190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8293D9-F19B-4B9A-9A50-A5D23B17E225}" type="datetimeFigureOut">
              <a:rPr lang="de-CH" smtClean="0"/>
              <a:t>18.12.2020</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E8FE0A-6D48-42DD-AA22-D2925BCD64FE}" type="slidenum">
              <a:rPr lang="de-CH" smtClean="0"/>
              <a:t>‹Nr.›</a:t>
            </a:fld>
            <a:endParaRPr lang="de-CH"/>
          </a:p>
        </p:txBody>
      </p:sp>
    </p:spTree>
    <p:extLst>
      <p:ext uri="{BB962C8B-B14F-4D97-AF65-F5344CB8AC3E}">
        <p14:creationId xmlns:p14="http://schemas.microsoft.com/office/powerpoint/2010/main" val="26838435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A30949-1E74-4C50-9045-D90431AC3176}" type="datetimeFigureOut">
              <a:rPr lang="de-CH" smtClean="0"/>
              <a:t>18.12.2020</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346B44-71EC-4201-BB7B-9080BE724A99}" type="slidenum">
              <a:rPr lang="de-CH" smtClean="0"/>
              <a:t>‹Nr.›</a:t>
            </a:fld>
            <a:endParaRPr lang="de-CH"/>
          </a:p>
        </p:txBody>
      </p:sp>
    </p:spTree>
    <p:extLst>
      <p:ext uri="{BB962C8B-B14F-4D97-AF65-F5344CB8AC3E}">
        <p14:creationId xmlns:p14="http://schemas.microsoft.com/office/powerpoint/2010/main" val="40527855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umseguranca.org.br/anuario-brasileiro-seguranca-publi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nte.org/pms-invadem-casa-e-executam-jovem-negro-diante-de-criancas-segundo-testemunha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Como </a:t>
            </a:r>
            <a:r>
              <a:rPr lang="de-CH" err="1"/>
              <a:t>organizações</a:t>
            </a:r>
            <a:r>
              <a:rPr lang="de-CH"/>
              <a:t> de </a:t>
            </a:r>
            <a:r>
              <a:rPr lang="de-CH" err="1"/>
              <a:t>direitos</a:t>
            </a:r>
            <a:r>
              <a:rPr lang="de-CH"/>
              <a:t> da </a:t>
            </a:r>
            <a:r>
              <a:rPr lang="de-CH" err="1"/>
              <a:t>criança</a:t>
            </a:r>
            <a:r>
              <a:rPr lang="de-CH"/>
              <a:t> e da </a:t>
            </a:r>
            <a:r>
              <a:rPr lang="de-CH" err="1"/>
              <a:t>juventude</a:t>
            </a:r>
            <a:r>
              <a:rPr lang="de-CH"/>
              <a:t>:</a:t>
            </a:r>
          </a:p>
          <a:p>
            <a:r>
              <a:rPr lang="de-CH" err="1"/>
              <a:t>Foco</a:t>
            </a:r>
            <a:r>
              <a:rPr lang="de-CH"/>
              <a:t> dos </a:t>
            </a:r>
            <a:r>
              <a:rPr lang="de-CH" err="1"/>
              <a:t>nossos</a:t>
            </a:r>
            <a:r>
              <a:rPr lang="de-CH"/>
              <a:t> </a:t>
            </a:r>
            <a:r>
              <a:rPr lang="de-CH" err="1"/>
              <a:t>programas</a:t>
            </a:r>
            <a:r>
              <a:rPr lang="de-CH"/>
              <a:t> </a:t>
            </a:r>
            <a:r>
              <a:rPr lang="de-CH" err="1"/>
              <a:t>no</a:t>
            </a:r>
            <a:r>
              <a:rPr lang="de-CH"/>
              <a:t> Brasil: </a:t>
            </a:r>
          </a:p>
          <a:p>
            <a:endParaRPr lang="de-CH"/>
          </a:p>
          <a:p>
            <a:r>
              <a:rPr lang="de-CH"/>
              <a:t>&gt; </a:t>
            </a:r>
            <a:r>
              <a:rPr lang="de-CH" err="1"/>
              <a:t>Enfrentamento</a:t>
            </a:r>
            <a:r>
              <a:rPr lang="de-CH"/>
              <a:t> do </a:t>
            </a:r>
            <a:r>
              <a:rPr lang="de-CH" err="1"/>
              <a:t>racismo</a:t>
            </a:r>
            <a:r>
              <a:rPr lang="de-CH"/>
              <a:t> e </a:t>
            </a:r>
            <a:r>
              <a:rPr lang="de-CH" err="1"/>
              <a:t>violencia</a:t>
            </a:r>
            <a:r>
              <a:rPr lang="de-CH"/>
              <a:t> </a:t>
            </a:r>
            <a:r>
              <a:rPr lang="de-CH" err="1"/>
              <a:t>estrutural</a:t>
            </a:r>
            <a:r>
              <a:rPr lang="de-CH"/>
              <a:t> </a:t>
            </a:r>
            <a:r>
              <a:rPr lang="de-CH" err="1"/>
              <a:t>como</a:t>
            </a:r>
            <a:r>
              <a:rPr lang="de-CH"/>
              <a:t> </a:t>
            </a:r>
            <a:r>
              <a:rPr lang="de-CH" err="1"/>
              <a:t>foco</a:t>
            </a:r>
            <a:r>
              <a:rPr lang="de-CH"/>
              <a:t> dos </a:t>
            </a:r>
            <a:r>
              <a:rPr lang="de-CH" err="1"/>
              <a:t>nossos</a:t>
            </a:r>
            <a:r>
              <a:rPr lang="de-CH"/>
              <a:t> </a:t>
            </a:r>
            <a:r>
              <a:rPr lang="de-CH" err="1"/>
              <a:t>programas</a:t>
            </a:r>
            <a:r>
              <a:rPr lang="de-CH"/>
              <a:t> </a:t>
            </a:r>
            <a:r>
              <a:rPr lang="de-CH" err="1"/>
              <a:t>no</a:t>
            </a:r>
            <a:r>
              <a:rPr lang="de-CH"/>
              <a:t> Brasil. </a:t>
            </a:r>
          </a:p>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1</a:t>
            </a:fld>
            <a:endParaRPr lang="de-CH"/>
          </a:p>
        </p:txBody>
      </p:sp>
    </p:spTree>
    <p:extLst>
      <p:ext uri="{BB962C8B-B14F-4D97-AF65-F5344CB8AC3E}">
        <p14:creationId xmlns:p14="http://schemas.microsoft.com/office/powerpoint/2010/main" val="347961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t-BR" sz="18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Segundo o </a:t>
            </a:r>
            <a:r>
              <a:rPr lang="pt-BR" sz="1800">
                <a:effectLst/>
                <a:latin typeface="Arial" panose="020B0604020202020204" pitchFamily="34" charset="0"/>
                <a:ea typeface="Arial" panose="020B0604020202020204" pitchFamily="34" charset="0"/>
                <a:cs typeface="Times New Roman" panose="02020603050405020304" pitchFamily="18" charset="0"/>
              </a:rPr>
              <a:t>Anuário da Segurança Pública, lançado em outubro de 2020 pelo Fórum de Segurança Pública no Brasil, no ano de 2019, 47.773 pessoas foram vítimas de violência letal no país, sendo 13,3% das mortes violentas intencionais causadas pelo Estado. </a:t>
            </a:r>
            <a:endParaRPr lang="de-CH" sz="180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err="1">
                <a:effectLst/>
                <a:latin typeface="Arial" panose="020B0604020202020204" pitchFamily="34" charset="0"/>
                <a:ea typeface="Arial" panose="020B0604020202020204" pitchFamily="34" charset="0"/>
                <a:cs typeface="Times New Roman" panose="02020603050405020304" pitchFamily="18" charset="0"/>
              </a:rPr>
              <a:t>Anuário</a:t>
            </a:r>
            <a:r>
              <a:rPr lang="en-US" sz="1800">
                <a:effectLst/>
                <a:latin typeface="Arial" panose="020B0604020202020204" pitchFamily="34" charset="0"/>
                <a:ea typeface="Arial" panose="020B0604020202020204" pitchFamily="34" charset="0"/>
                <a:cs typeface="Times New Roman" panose="02020603050405020304" pitchFamily="18" charset="0"/>
              </a:rPr>
              <a:t> </a:t>
            </a:r>
            <a:r>
              <a:rPr lang="en-US" sz="1800" err="1">
                <a:effectLst/>
                <a:latin typeface="Arial" panose="020B0604020202020204" pitchFamily="34" charset="0"/>
                <a:ea typeface="Arial" panose="020B0604020202020204" pitchFamily="34" charset="0"/>
                <a:cs typeface="Times New Roman" panose="02020603050405020304" pitchFamily="18" charset="0"/>
              </a:rPr>
              <a:t>Brasileiro</a:t>
            </a:r>
            <a:r>
              <a:rPr lang="en-US" sz="1800">
                <a:effectLst/>
                <a:latin typeface="Arial" panose="020B0604020202020204" pitchFamily="34" charset="0"/>
                <a:ea typeface="Arial" panose="020B0604020202020204" pitchFamily="34" charset="0"/>
                <a:cs typeface="Times New Roman" panose="02020603050405020304" pitchFamily="18" charset="0"/>
              </a:rPr>
              <a:t> de </a:t>
            </a:r>
            <a:r>
              <a:rPr lang="en-US" sz="1800" err="1">
                <a:effectLst/>
                <a:latin typeface="Arial" panose="020B0604020202020204" pitchFamily="34" charset="0"/>
                <a:ea typeface="Arial" panose="020B0604020202020204" pitchFamily="34" charset="0"/>
                <a:cs typeface="Times New Roman" panose="02020603050405020304" pitchFamily="18" charset="0"/>
              </a:rPr>
              <a:t>Segurança</a:t>
            </a:r>
            <a:r>
              <a:rPr lang="en-US" sz="1800">
                <a:effectLst/>
                <a:latin typeface="Arial" panose="020B0604020202020204" pitchFamily="34" charset="0"/>
                <a:ea typeface="Arial" panose="020B0604020202020204" pitchFamily="34" charset="0"/>
                <a:cs typeface="Times New Roman" panose="02020603050405020304" pitchFamily="18" charset="0"/>
              </a:rPr>
              <a:t> </a:t>
            </a:r>
            <a:r>
              <a:rPr lang="en-US" sz="1800" err="1">
                <a:effectLst/>
                <a:latin typeface="Arial" panose="020B0604020202020204" pitchFamily="34" charset="0"/>
                <a:ea typeface="Arial" panose="020B0604020202020204" pitchFamily="34" charset="0"/>
                <a:cs typeface="Times New Roman" panose="02020603050405020304" pitchFamily="18" charset="0"/>
              </a:rPr>
              <a:t>Pública</a:t>
            </a:r>
            <a:r>
              <a:rPr lang="en-US" sz="1800">
                <a:effectLst/>
                <a:latin typeface="Arial" panose="020B0604020202020204" pitchFamily="34" charset="0"/>
                <a:ea typeface="Arial" panose="020B0604020202020204" pitchFamily="34" charset="0"/>
                <a:cs typeface="Times New Roman" panose="02020603050405020304" pitchFamily="18" charset="0"/>
              </a:rPr>
              <a:t>. </a:t>
            </a:r>
            <a:r>
              <a:rPr lang="en-US" sz="1800" err="1">
                <a:effectLst/>
                <a:latin typeface="Arial" panose="020B0604020202020204" pitchFamily="34" charset="0"/>
                <a:ea typeface="Arial" panose="020B0604020202020204" pitchFamily="34" charset="0"/>
                <a:cs typeface="Times New Roman" panose="02020603050405020304" pitchFamily="18" charset="0"/>
              </a:rPr>
              <a:t>Fórum</a:t>
            </a:r>
            <a:r>
              <a:rPr lang="en-US" sz="1800">
                <a:effectLst/>
                <a:latin typeface="Arial" panose="020B0604020202020204" pitchFamily="34" charset="0"/>
                <a:ea typeface="Arial" panose="020B0604020202020204" pitchFamily="34" charset="0"/>
                <a:cs typeface="Times New Roman" panose="02020603050405020304" pitchFamily="18" charset="0"/>
              </a:rPr>
              <a:t> </a:t>
            </a:r>
            <a:r>
              <a:rPr lang="en-US" sz="1800" err="1">
                <a:effectLst/>
                <a:latin typeface="Arial" panose="020B0604020202020204" pitchFamily="34" charset="0"/>
                <a:ea typeface="Arial" panose="020B0604020202020204" pitchFamily="34" charset="0"/>
                <a:cs typeface="Times New Roman" panose="02020603050405020304" pitchFamily="18" charset="0"/>
              </a:rPr>
              <a:t>Brasileiro</a:t>
            </a:r>
            <a:r>
              <a:rPr lang="en-US" sz="1800">
                <a:effectLst/>
                <a:latin typeface="Arial" panose="020B0604020202020204" pitchFamily="34" charset="0"/>
                <a:ea typeface="Arial" panose="020B0604020202020204" pitchFamily="34" charset="0"/>
                <a:cs typeface="Times New Roman" panose="02020603050405020304" pitchFamily="18" charset="0"/>
              </a:rPr>
              <a:t> de </a:t>
            </a:r>
            <a:r>
              <a:rPr lang="en-US" sz="1800" err="1">
                <a:effectLst/>
                <a:latin typeface="Arial" panose="020B0604020202020204" pitchFamily="34" charset="0"/>
                <a:ea typeface="Arial" panose="020B0604020202020204" pitchFamily="34" charset="0"/>
                <a:cs typeface="Times New Roman" panose="02020603050405020304" pitchFamily="18" charset="0"/>
              </a:rPr>
              <a:t>Segurança</a:t>
            </a:r>
            <a:r>
              <a:rPr lang="en-US" sz="1800">
                <a:effectLst/>
                <a:latin typeface="Arial" panose="020B0604020202020204" pitchFamily="34" charset="0"/>
                <a:ea typeface="Arial" panose="020B0604020202020204" pitchFamily="34" charset="0"/>
                <a:cs typeface="Times New Roman" panose="02020603050405020304" pitchFamily="18" charset="0"/>
              </a:rPr>
              <a:t> </a:t>
            </a:r>
            <a:r>
              <a:rPr lang="en-US" sz="1800" err="1">
                <a:effectLst/>
                <a:latin typeface="Arial" panose="020B0604020202020204" pitchFamily="34" charset="0"/>
                <a:ea typeface="Arial" panose="020B0604020202020204" pitchFamily="34" charset="0"/>
                <a:cs typeface="Times New Roman" panose="02020603050405020304" pitchFamily="18" charset="0"/>
              </a:rPr>
              <a:t>Pública</a:t>
            </a:r>
            <a:r>
              <a:rPr lang="en-US" sz="1800">
                <a:effectLst/>
                <a:latin typeface="Arial" panose="020B0604020202020204" pitchFamily="34" charset="0"/>
                <a:ea typeface="Arial" panose="020B0604020202020204" pitchFamily="34" charset="0"/>
                <a:cs typeface="Times New Roman" panose="02020603050405020304" pitchFamily="18" charset="0"/>
              </a:rPr>
              <a:t>, 2020. </a:t>
            </a:r>
            <a:r>
              <a:rPr lang="en-US"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https://forumseguranca.org.br/anuario-brasileiro-seguranca-publica/</a:t>
            </a:r>
            <a:endParaRPr lang="de-CH" sz="1800">
              <a:effectLst/>
              <a:latin typeface="Cambria" panose="02040503050406030204" pitchFamily="18" charset="0"/>
              <a:ea typeface="MS Mincho" panose="02020609040205080304" pitchFamily="49" charset="-128"/>
              <a:cs typeface="Times New Roman" panose="02020603050405020304" pitchFamily="18" charset="0"/>
            </a:endParaRPr>
          </a:p>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3</a:t>
            </a:fld>
            <a:endParaRPr lang="de-CH"/>
          </a:p>
        </p:txBody>
      </p:sp>
    </p:spTree>
    <p:extLst>
      <p:ext uri="{BB962C8B-B14F-4D97-AF65-F5344CB8AC3E}">
        <p14:creationId xmlns:p14="http://schemas.microsoft.com/office/powerpoint/2010/main" val="3979907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err="1"/>
              <a:t>Mesmo</a:t>
            </a:r>
            <a:r>
              <a:rPr lang="de-CH"/>
              <a:t> </a:t>
            </a:r>
            <a:r>
              <a:rPr lang="de-CH" err="1"/>
              <a:t>durante</a:t>
            </a:r>
            <a:r>
              <a:rPr lang="de-CH"/>
              <a:t> </a:t>
            </a:r>
            <a:r>
              <a:rPr lang="de-CH" err="1"/>
              <a:t>quarentena</a:t>
            </a:r>
            <a:r>
              <a:rPr lang="de-CH"/>
              <a:t> </a:t>
            </a:r>
            <a:r>
              <a:rPr lang="de-CH" err="1"/>
              <a:t>aumentou</a:t>
            </a:r>
            <a:r>
              <a:rPr lang="de-CH"/>
              <a:t>.. </a:t>
            </a:r>
            <a:r>
              <a:rPr lang="pt-BR" sz="1200" kern="1200">
                <a:solidFill>
                  <a:schemeClr val="tx1"/>
                </a:solidFill>
                <a:effectLst/>
                <a:latin typeface="+mn-lt"/>
                <a:ea typeface="+mn-ea"/>
                <a:cs typeface="+mn-cs"/>
              </a:rPr>
              <a:t>Ainda no período de março a abril, durante a pandemia do Covid-19, somente no Rio de Janeiro foram realizadas 120 operações policiais. No primeiro semestre do ano, em plena quarentena no país, as mortes decorrentes da violência policial somam 3.181 mortes, um aumento de 6% em relação a 2019, no mesmo período. </a:t>
            </a:r>
            <a:endParaRPr lang="de-CH" sz="1200" kern="1200">
              <a:solidFill>
                <a:schemeClr val="tx1"/>
              </a:solidFill>
              <a:effectLst/>
              <a:latin typeface="+mn-lt"/>
              <a:ea typeface="+mn-ea"/>
              <a:cs typeface="+mn-cs"/>
            </a:endParaRPr>
          </a:p>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4</a:t>
            </a:fld>
            <a:endParaRPr lang="de-CH"/>
          </a:p>
        </p:txBody>
      </p:sp>
    </p:spTree>
    <p:extLst>
      <p:ext uri="{BB962C8B-B14F-4D97-AF65-F5344CB8AC3E}">
        <p14:creationId xmlns:p14="http://schemas.microsoft.com/office/powerpoint/2010/main" val="52402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https://agenciabrasil.ebc.com.br/geral/noticia/2019-09/rio-de-paz-faz-homenagens-57-criancas-mortas-por-balas-perdidas</a:t>
            </a:r>
          </a:p>
          <a:p>
            <a:pPr marL="0" marR="0" lvl="0" indent="0" algn="l" defTabSz="914400" rtl="0" eaLnBrk="1" fontAlgn="auto" latinLnBrk="0" hangingPunct="1">
              <a:lnSpc>
                <a:spcPct val="100000"/>
              </a:lnSpc>
              <a:spcBef>
                <a:spcPts val="0"/>
              </a:spcBef>
              <a:spcAft>
                <a:spcPts val="0"/>
              </a:spcAft>
              <a:buClrTx/>
              <a:buSzTx/>
              <a:buFontTx/>
              <a:buNone/>
              <a:tabLst/>
              <a:defRPr/>
            </a:pPr>
            <a:r>
              <a:rPr lang="de-CH"/>
              <a:t>2019: </a:t>
            </a:r>
            <a:r>
              <a:rPr lang="pt-BR" b="1"/>
              <a:t>Rio de Paz faz homenagens às 57 crianças mortas por balas perdidas entre </a:t>
            </a:r>
            <a:r>
              <a:rPr lang="de-CH" b="1"/>
              <a:t>2007 e 2019</a:t>
            </a:r>
            <a:endParaRPr lang="pt-BR" b="1"/>
          </a:p>
          <a:p>
            <a:r>
              <a:rPr lang="pt-BR"/>
              <a:t>Desde o início do ano as escolas ficaram com mais de </a:t>
            </a:r>
            <a:r>
              <a:rPr lang="pt-BR" b="1"/>
              <a:t>700 dias sem aula</a:t>
            </a:r>
            <a:r>
              <a:rPr lang="pt-BR"/>
              <a:t>, devido às ações policiais nas comunidades</a:t>
            </a:r>
          </a:p>
          <a:p>
            <a:endParaRPr lang="pt-BR"/>
          </a:p>
          <a:p>
            <a:r>
              <a:rPr lang="de-CH"/>
              <a:t>https://ultimosegundo.ig.com.br/brasil/2020-10-26/2020-pode-bater-recorde-de-mortes-de-criancas-por-balas-perdidas-no-rio-entenda.html</a:t>
            </a:r>
            <a:endParaRPr lang="pt-B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pt-BR">
                <a:effectLst/>
              </a:rPr>
              <a:t>Balas </a:t>
            </a:r>
            <a:r>
              <a:rPr lang="pt-BR" b="1">
                <a:effectLst/>
              </a:rPr>
              <a:t>perdidas mataram 15 crianças e jovens no estado do RJ </a:t>
            </a:r>
            <a:r>
              <a:rPr lang="pt-BR">
                <a:effectLst/>
              </a:rPr>
              <a:t>no 1º semestre... - Veja mais em https://noticias.uol.com.br/colunas/josmar-jozino/2020/09/02/balas-perdidas-rj-relatorio-onu.htm?cmpid=copiaecola</a:t>
            </a:r>
          </a:p>
          <a:p>
            <a:endParaRPr lang="de-CH"/>
          </a:p>
          <a:p>
            <a:r>
              <a:rPr lang="de-CH"/>
              <a:t>https://www.bbc.com/portuguese/geral-52731882</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1"/>
              <a:t>Cresce número de crianças mortas por bala perdida durante ações policiais</a:t>
            </a:r>
          </a:p>
          <a:p>
            <a:r>
              <a:rPr lang="de-CH"/>
              <a:t>https://labdicasjornalismo.com/noticia/3530/cresce-numero-de-criancas-mortas-por-bala-perdida-durante-acoes-policiais</a:t>
            </a:r>
          </a:p>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5</a:t>
            </a:fld>
            <a:endParaRPr lang="de-CH"/>
          </a:p>
        </p:txBody>
      </p:sp>
    </p:spTree>
    <p:extLst>
      <p:ext uri="{BB962C8B-B14F-4D97-AF65-F5344CB8AC3E}">
        <p14:creationId xmlns:p14="http://schemas.microsoft.com/office/powerpoint/2010/main" val="350976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https://www.spiegel.de/politik/ausland/brasilien-rassismus-debatte-das-ist-eine-lizenz-zum-toeten-a-4e6823d0-58e7-442d-9eb7-8eca0378fe6c</a:t>
            </a:r>
          </a:p>
        </p:txBody>
      </p:sp>
      <p:sp>
        <p:nvSpPr>
          <p:cNvPr id="4" name="Foliennummernplatzhalter 3"/>
          <p:cNvSpPr>
            <a:spLocks noGrp="1"/>
          </p:cNvSpPr>
          <p:nvPr>
            <p:ph type="sldNum" sz="quarter" idx="5"/>
          </p:nvPr>
        </p:nvSpPr>
        <p:spPr/>
        <p:txBody>
          <a:bodyPr/>
          <a:lstStyle/>
          <a:p>
            <a:fld id="{E6346B44-71EC-4201-BB7B-9080BE724A99}" type="slidenum">
              <a:rPr lang="de-CH" smtClean="0"/>
              <a:t>8</a:t>
            </a:fld>
            <a:endParaRPr lang="de-CH"/>
          </a:p>
        </p:txBody>
      </p:sp>
    </p:spTree>
    <p:extLst>
      <p:ext uri="{BB962C8B-B14F-4D97-AF65-F5344CB8AC3E}">
        <p14:creationId xmlns:p14="http://schemas.microsoft.com/office/powerpoint/2010/main" val="47499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https://www.theguardian.com/world/2020/nov/24/un-brazil-needs-urgent-reforms-combat-racism-after-beating-black-man?fbclid=IwAR3Qi-CkKJ4N-F6P6iVEpahK4r8gF9ITquN08qQzdYuhOeThWdjSxrIdEI4</a:t>
            </a:r>
          </a:p>
          <a:p>
            <a:endParaRPr lang="de-CH"/>
          </a:p>
          <a:p>
            <a:r>
              <a:rPr lang="de-CH"/>
              <a:t>https://www.spiegel.de/politik/ausland/brasilien-rassismus-debatte-das-ist-eine-lizenz-zum-toeten-a-4e6823d0-58e7-442d-9eb7-8eca0378fe6c</a:t>
            </a:r>
          </a:p>
          <a:p>
            <a:endParaRPr lang="de-CH"/>
          </a:p>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9</a:t>
            </a:fld>
            <a:endParaRPr lang="de-CH"/>
          </a:p>
        </p:txBody>
      </p:sp>
    </p:spTree>
    <p:extLst>
      <p:ext uri="{BB962C8B-B14F-4D97-AF65-F5344CB8AC3E}">
        <p14:creationId xmlns:p14="http://schemas.microsoft.com/office/powerpoint/2010/main" val="282992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10</a:t>
            </a:fld>
            <a:endParaRPr lang="de-CH"/>
          </a:p>
        </p:txBody>
      </p:sp>
    </p:spTree>
    <p:extLst>
      <p:ext uri="{BB962C8B-B14F-4D97-AF65-F5344CB8AC3E}">
        <p14:creationId xmlns:p14="http://schemas.microsoft.com/office/powerpoint/2010/main" val="262350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t-BR">
                <a:hlinkClick r:id="rId3"/>
              </a:rPr>
              <a:t>PMs invadem casa e executam jovem negro diante de crianças, segundo testemunhas - Ponte Jornalismo</a:t>
            </a:r>
            <a:endParaRPr lang="de-CH"/>
          </a:p>
        </p:txBody>
      </p:sp>
      <p:sp>
        <p:nvSpPr>
          <p:cNvPr id="4" name="Foliennummernplatzhalter 3"/>
          <p:cNvSpPr>
            <a:spLocks noGrp="1"/>
          </p:cNvSpPr>
          <p:nvPr>
            <p:ph type="sldNum" sz="quarter" idx="5"/>
          </p:nvPr>
        </p:nvSpPr>
        <p:spPr/>
        <p:txBody>
          <a:bodyPr/>
          <a:lstStyle/>
          <a:p>
            <a:fld id="{E6346B44-71EC-4201-BB7B-9080BE724A99}" type="slidenum">
              <a:rPr lang="de-CH" smtClean="0"/>
              <a:t>11</a:t>
            </a:fld>
            <a:endParaRPr lang="de-CH"/>
          </a:p>
        </p:txBody>
      </p:sp>
    </p:spTree>
    <p:extLst>
      <p:ext uri="{BB962C8B-B14F-4D97-AF65-F5344CB8AC3E}">
        <p14:creationId xmlns:p14="http://schemas.microsoft.com/office/powerpoint/2010/main" val="418174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11028" y="1420257"/>
            <a:ext cx="8472456" cy="4815033"/>
          </a:xfrm>
        </p:spPr>
        <p:txBody>
          <a:bodyPr>
            <a:normAutofit/>
          </a:bodyPr>
          <a:lstStyle>
            <a:lvl1pPr>
              <a:defRPr sz="2400" spc="100"/>
            </a:lvl1pPr>
            <a:lvl2pPr>
              <a:defRPr sz="2000" spc="100"/>
            </a:lvl2pPr>
            <a:lvl3pPr>
              <a:defRPr sz="1800" spc="100"/>
            </a:lvl3pPr>
            <a:lvl4pPr>
              <a:defRPr sz="1600" spc="100"/>
            </a:lvl4pPr>
            <a:lvl5pPr>
              <a:defRPr sz="1400" spc="100"/>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Datumsplatzhalter 3"/>
          <p:cNvSpPr>
            <a:spLocks noGrp="1"/>
          </p:cNvSpPr>
          <p:nvPr>
            <p:ph type="dt" sz="half" idx="10"/>
          </p:nvPr>
        </p:nvSpPr>
        <p:spPr/>
        <p:txBody>
          <a:bodyPr/>
          <a:lstStyle>
            <a:lvl1pPr>
              <a:defRPr b="0" i="0">
                <a:solidFill>
                  <a:srgbClr val="FFFFFF"/>
                </a:solidFill>
                <a:latin typeface="Myriad Pro"/>
                <a:cs typeface="Myriad Pro"/>
              </a:defRPr>
            </a:lvl1pPr>
          </a:lstStyle>
          <a:p>
            <a:r>
              <a:rPr lang="de-CH"/>
              <a:t>Gewaltfreie Gemeinschaften</a:t>
            </a:r>
          </a:p>
        </p:txBody>
      </p:sp>
      <p:sp>
        <p:nvSpPr>
          <p:cNvPr id="5" name="Fußzeilenplatzhalter 4"/>
          <p:cNvSpPr>
            <a:spLocks noGrp="1"/>
          </p:cNvSpPr>
          <p:nvPr>
            <p:ph type="ftr" sz="quarter" idx="11"/>
          </p:nvPr>
        </p:nvSpPr>
        <p:spPr/>
        <p:txBody>
          <a:bodyPr/>
          <a:lstStyle>
            <a:lvl1pPr>
              <a:defRPr b="1" i="0" spc="100">
                <a:latin typeface="Myriad Pro"/>
                <a:cs typeface="Myriad Pro"/>
              </a:defRPr>
            </a:lvl1pPr>
          </a:lstStyle>
          <a:p>
            <a:r>
              <a:rPr lang="de-CH"/>
              <a:t>terredeshommesschweiz.ch</a:t>
            </a:r>
          </a:p>
        </p:txBody>
      </p:sp>
      <p:sp>
        <p:nvSpPr>
          <p:cNvPr id="6" name="Titel 1"/>
          <p:cNvSpPr>
            <a:spLocks noGrp="1"/>
          </p:cNvSpPr>
          <p:nvPr>
            <p:ph type="title"/>
          </p:nvPr>
        </p:nvSpPr>
        <p:spPr>
          <a:xfrm>
            <a:off x="319667" y="721400"/>
            <a:ext cx="8367133" cy="698857"/>
          </a:xfrm>
        </p:spPr>
        <p:txBody>
          <a:bodyPr/>
          <a:lstStyle/>
          <a:p>
            <a:r>
              <a:rPr lang="de-CH"/>
              <a:t>Mastertitelformat bearbeiten</a:t>
            </a:r>
            <a:endParaRPr lang="de-DE"/>
          </a:p>
        </p:txBody>
      </p:sp>
    </p:spTree>
    <p:extLst>
      <p:ext uri="{BB962C8B-B14F-4D97-AF65-F5344CB8AC3E}">
        <p14:creationId xmlns:p14="http://schemas.microsoft.com/office/powerpoint/2010/main" val="28987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4BB429A1-7598-D64F-893D-01742BD027F9}" type="datetimeFigureOut">
              <a:rPr lang="de-DE" smtClean="0"/>
              <a:t>18.12.2020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3178370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4BB429A1-7598-D64F-893D-01742BD027F9}" type="datetimeFigureOut">
              <a:rPr lang="de-DE" smtClean="0"/>
              <a:t>18.12.2020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2859534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BB429A1-7598-D64F-893D-01742BD027F9}" type="datetimeFigureOut">
              <a:rPr lang="de-DE" smtClean="0"/>
              <a:t>18.12.2020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3700342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BB429A1-7598-D64F-893D-01742BD027F9}"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429022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BB429A1-7598-D64F-893D-01742BD027F9}"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100312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BB429A1-7598-D64F-893D-01742BD027F9}"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3885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BB429A1-7598-D64F-893D-01742BD027F9}"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1196445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5865D2BF-DC45-A841-A0F3-02055CD438BD}"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404341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5865D2BF-DC45-A841-A0F3-02055CD438BD}"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2495418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5865D2BF-DC45-A841-A0F3-02055CD438BD}"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207339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02389" y="1969920"/>
            <a:ext cx="8518084" cy="1630530"/>
          </a:xfrm>
        </p:spPr>
        <p:txBody>
          <a:bodyPr/>
          <a:lstStyle>
            <a:lvl1pPr>
              <a:defRPr b="1" i="0" spc="100">
                <a:latin typeface="Myriad Pro"/>
                <a:cs typeface="Myriad Pro"/>
              </a:defRPr>
            </a:lvl1pPr>
          </a:lstStyle>
          <a:p>
            <a:r>
              <a:rPr lang="de-CH"/>
              <a:t>Mastertitelformat bearbeiten</a:t>
            </a:r>
          </a:p>
        </p:txBody>
      </p:sp>
      <p:sp>
        <p:nvSpPr>
          <p:cNvPr id="3" name="Untertitel 2"/>
          <p:cNvSpPr>
            <a:spLocks noGrp="1"/>
          </p:cNvSpPr>
          <p:nvPr>
            <p:ph type="subTitle" idx="1"/>
          </p:nvPr>
        </p:nvSpPr>
        <p:spPr>
          <a:xfrm>
            <a:off x="302389" y="3886200"/>
            <a:ext cx="8518083" cy="1752600"/>
          </a:xfrm>
        </p:spPr>
        <p:txBody>
          <a:bodyPr/>
          <a:lstStyle>
            <a:lvl1pPr marL="0" indent="0" algn="ctr">
              <a:buNone/>
              <a:defRPr b="1" i="0" spc="100">
                <a:solidFill>
                  <a:schemeClr val="tx1">
                    <a:tint val="75000"/>
                  </a:schemeClr>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p>
        </p:txBody>
      </p:sp>
      <p:sp>
        <p:nvSpPr>
          <p:cNvPr id="4" name="Datumsplatzhalter 3"/>
          <p:cNvSpPr>
            <a:spLocks noGrp="1"/>
          </p:cNvSpPr>
          <p:nvPr>
            <p:ph type="dt" sz="half" idx="10"/>
          </p:nvPr>
        </p:nvSpPr>
        <p:spPr/>
        <p:txBody>
          <a:bodyPr/>
          <a:lstStyle>
            <a:lvl1pPr>
              <a:defRPr>
                <a:solidFill>
                  <a:srgbClr val="FFFFFF"/>
                </a:solidFill>
                <a:latin typeface="Myriad Pro"/>
                <a:cs typeface="Myriad Pro"/>
              </a:defRPr>
            </a:lvl1pPr>
          </a:lstStyle>
          <a:p>
            <a:fld id="{063F498C-3460-7C4B-849A-422DF5703CDB}" type="datetime1">
              <a:rPr lang="de-CH" smtClean="0"/>
              <a:t>18.12.2020</a:t>
            </a:fld>
            <a:endParaRPr lang="de-CH"/>
          </a:p>
        </p:txBody>
      </p:sp>
      <p:sp>
        <p:nvSpPr>
          <p:cNvPr id="6" name="Foliennummernplatzhalter 5"/>
          <p:cNvSpPr>
            <a:spLocks noGrp="1"/>
          </p:cNvSpPr>
          <p:nvPr>
            <p:ph type="sldNum" sz="quarter" idx="12"/>
          </p:nvPr>
        </p:nvSpPr>
        <p:spPr>
          <a:xfrm>
            <a:off x="5882969" y="6356350"/>
            <a:ext cx="2937504" cy="365125"/>
          </a:xfrm>
          <a:prstGeom prst="rect">
            <a:avLst/>
          </a:prstGeom>
        </p:spPr>
        <p:txBody>
          <a:bodyPr/>
          <a:lstStyle>
            <a:lvl1pPr>
              <a:defRPr sz="1200" spc="100"/>
            </a:lvl1pPr>
          </a:lstStyle>
          <a:p>
            <a:pPr algn="r" defTabSz="914400"/>
            <a:r>
              <a:rPr lang="de-CH" b="1" err="1">
                <a:solidFill>
                  <a:srgbClr val="FFFFFF"/>
                </a:solidFill>
                <a:latin typeface="Myriad Pro"/>
                <a:cs typeface="Myriad Pro"/>
              </a:rPr>
              <a:t>www.terredeshommesschweiz.ch</a:t>
            </a:r>
            <a:endParaRPr lang="de-CH" b="1">
              <a:solidFill>
                <a:srgbClr val="FFFFFF"/>
              </a:solidFill>
              <a:latin typeface="Myriad Pro"/>
              <a:cs typeface="Myriad Pro"/>
            </a:endParaRPr>
          </a:p>
        </p:txBody>
      </p:sp>
    </p:spTree>
    <p:extLst>
      <p:ext uri="{BB962C8B-B14F-4D97-AF65-F5344CB8AC3E}">
        <p14:creationId xmlns:p14="http://schemas.microsoft.com/office/powerpoint/2010/main" val="56689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5865D2BF-DC45-A841-A0F3-02055CD438BD}"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181358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5865D2BF-DC45-A841-A0F3-02055CD438BD}" type="datetimeFigureOut">
              <a:rPr lang="de-DE" smtClean="0"/>
              <a:t>18.12.2020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2132757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5865D2BF-DC45-A841-A0F3-02055CD438BD}" type="datetimeFigureOut">
              <a:rPr lang="de-DE" smtClean="0"/>
              <a:t>18.12.2020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13135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865D2BF-DC45-A841-A0F3-02055CD438BD}" type="datetimeFigureOut">
              <a:rPr lang="de-DE" smtClean="0"/>
              <a:t>18.12.2020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2671971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5865D2BF-DC45-A841-A0F3-02055CD438BD}"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4044523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5865D2BF-DC45-A841-A0F3-02055CD438BD}"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1015944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5865D2BF-DC45-A841-A0F3-02055CD438BD}"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71164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5865D2BF-DC45-A841-A0F3-02055CD438BD}"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D8AC34-EC99-D243-8D4C-4317C166B298}" type="slidenum">
              <a:rPr lang="de-DE" smtClean="0"/>
              <a:t>‹Nr.›</a:t>
            </a:fld>
            <a:endParaRPr lang="de-DE"/>
          </a:p>
        </p:txBody>
      </p:sp>
    </p:spTree>
    <p:extLst>
      <p:ext uri="{BB962C8B-B14F-4D97-AF65-F5344CB8AC3E}">
        <p14:creationId xmlns:p14="http://schemas.microsoft.com/office/powerpoint/2010/main" val="3836926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EB3A695F-F96D-4946-8517-9E8CCA6560E6}"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150500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06396A34-A8B0-4C44-BF06-EBF461D49439}"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102978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19667" y="721400"/>
            <a:ext cx="8455622" cy="698857"/>
          </a:xfrm>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lvl1pPr>
              <a:defRPr>
                <a:solidFill>
                  <a:srgbClr val="FFFFFF"/>
                </a:solidFill>
              </a:defRPr>
            </a:lvl1pPr>
          </a:lstStyle>
          <a:p>
            <a:pPr defTabSz="914400"/>
            <a:fld id="{FC8CAD71-694E-A749-9DE5-FD4F31C0A52F}" type="datetime1">
              <a:rPr lang="de-CH" smtClean="0">
                <a:latin typeface="Arial"/>
              </a:rPr>
              <a:t>18.12.2020</a:t>
            </a:fld>
            <a:endParaRPr lang="de-CH">
              <a:latin typeface="Arial"/>
            </a:endParaRPr>
          </a:p>
        </p:txBody>
      </p:sp>
      <p:sp>
        <p:nvSpPr>
          <p:cNvPr id="4" name="Fußzeilenplatzhalter 3"/>
          <p:cNvSpPr>
            <a:spLocks noGrp="1"/>
          </p:cNvSpPr>
          <p:nvPr>
            <p:ph type="ftr" sz="quarter" idx="11"/>
          </p:nvPr>
        </p:nvSpPr>
        <p:spPr/>
        <p:txBody>
          <a:bodyPr/>
          <a:lstStyle>
            <a:lvl1pPr>
              <a:defRPr>
                <a:solidFill>
                  <a:srgbClr val="FFFFFF"/>
                </a:solidFill>
              </a:defRPr>
            </a:lvl1pPr>
          </a:lstStyle>
          <a:p>
            <a:pPr defTabSz="914400"/>
            <a:r>
              <a:rPr lang="de-CH" b="1" spc="100" err="1">
                <a:latin typeface="Myriad Pro"/>
                <a:cs typeface="Myriad Pro"/>
              </a:rPr>
              <a:t>terredeshommesschweiz.ch</a:t>
            </a:r>
            <a:endParaRPr lang="de-CH" b="1" spc="100">
              <a:latin typeface="Myriad Pro"/>
              <a:cs typeface="Myriad Pro"/>
            </a:endParaRPr>
          </a:p>
        </p:txBody>
      </p:sp>
      <p:sp>
        <p:nvSpPr>
          <p:cNvPr id="8" name="Textplatzhalter 2"/>
          <p:cNvSpPr>
            <a:spLocks noGrp="1"/>
          </p:cNvSpPr>
          <p:nvPr>
            <p:ph type="body" idx="1"/>
          </p:nvPr>
        </p:nvSpPr>
        <p:spPr>
          <a:xfrm>
            <a:off x="319667" y="1535113"/>
            <a:ext cx="4177721" cy="639762"/>
          </a:xfrm>
        </p:spPr>
        <p:txBody>
          <a:bodyPr anchor="b">
            <a:normAutofit/>
          </a:bodyPr>
          <a:lstStyle>
            <a:lvl1pPr marL="0" indent="0">
              <a:buNone/>
              <a:defRPr sz="2200" b="1" spc="1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9" name="Inhaltsplatzhalter 3"/>
          <p:cNvSpPr>
            <a:spLocks noGrp="1"/>
          </p:cNvSpPr>
          <p:nvPr>
            <p:ph sz="half" idx="2"/>
          </p:nvPr>
        </p:nvSpPr>
        <p:spPr>
          <a:xfrm>
            <a:off x="319667" y="2174875"/>
            <a:ext cx="4177721" cy="3951288"/>
          </a:xfrm>
        </p:spPr>
        <p:txBody>
          <a:bodyPr/>
          <a:lstStyle>
            <a:lvl1pPr>
              <a:defRPr sz="2100" spc="100"/>
            </a:lvl1pPr>
            <a:lvl2pPr>
              <a:defRPr sz="2000" spc="100"/>
            </a:lvl2pPr>
            <a:lvl3pPr>
              <a:defRPr sz="1800" spc="100"/>
            </a:lvl3pPr>
            <a:lvl4pPr>
              <a:defRPr sz="1600" spc="100"/>
            </a:lvl4pPr>
            <a:lvl5pPr>
              <a:defRPr sz="1400" spc="1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0" name="Textplatzhalter 4"/>
          <p:cNvSpPr>
            <a:spLocks noGrp="1"/>
          </p:cNvSpPr>
          <p:nvPr>
            <p:ph type="body" sz="quarter" idx="3"/>
          </p:nvPr>
        </p:nvSpPr>
        <p:spPr>
          <a:xfrm>
            <a:off x="4507439" y="1535113"/>
            <a:ext cx="4267850" cy="639762"/>
          </a:xfrm>
        </p:spPr>
        <p:txBody>
          <a:bodyPr anchor="b">
            <a:normAutofit/>
          </a:bodyPr>
          <a:lstStyle>
            <a:lvl1pPr marL="0" indent="0">
              <a:buNone/>
              <a:defRPr sz="2200" b="1" spc="1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11" name="Inhaltsplatzhalter 5"/>
          <p:cNvSpPr>
            <a:spLocks noGrp="1"/>
          </p:cNvSpPr>
          <p:nvPr>
            <p:ph sz="quarter" idx="4"/>
          </p:nvPr>
        </p:nvSpPr>
        <p:spPr>
          <a:xfrm>
            <a:off x="4507438" y="2174875"/>
            <a:ext cx="4267851" cy="3951288"/>
          </a:xfrm>
        </p:spPr>
        <p:txBody>
          <a:bodyPr/>
          <a:lstStyle>
            <a:lvl1pPr>
              <a:defRPr sz="2100" spc="100"/>
            </a:lvl1pPr>
            <a:lvl2pPr>
              <a:defRPr sz="2000" spc="100"/>
            </a:lvl2pPr>
            <a:lvl3pPr>
              <a:defRPr sz="1800" spc="100"/>
            </a:lvl3pPr>
            <a:lvl4pPr>
              <a:defRPr sz="1600" spc="100"/>
            </a:lvl4pPr>
            <a:lvl5pPr>
              <a:defRPr sz="1400" spc="1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3011567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418B4F9B-AD03-9C47-8CDD-C344661B0C82}"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3603538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6B7B195F-43E4-6E43-997C-7002C44D7126}"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62605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BD8A7AED-E800-AD46-9545-AB54DBC90370}" type="datetime1">
              <a:rPr lang="de-CH" smtClean="0"/>
              <a:t>18.12.2020</a:t>
            </a:fld>
            <a:endParaRPr lang="de-DE"/>
          </a:p>
        </p:txBody>
      </p:sp>
      <p:sp>
        <p:nvSpPr>
          <p:cNvPr id="8" name="Fußzeilenplatzhalter 7"/>
          <p:cNvSpPr>
            <a:spLocks noGrp="1"/>
          </p:cNvSpPr>
          <p:nvPr>
            <p:ph type="ftr" sz="quarter" idx="11"/>
          </p:nvPr>
        </p:nvSpPr>
        <p:spPr/>
        <p:txBody>
          <a:bodyPr/>
          <a:lstStyle/>
          <a:p>
            <a:r>
              <a:rPr lang="de-DE"/>
              <a:t>terredeshommesschweiz.ch</a:t>
            </a:r>
          </a:p>
        </p:txBody>
      </p:sp>
      <p:sp>
        <p:nvSpPr>
          <p:cNvPr id="9" name="Foliennummernplatzhalter 8"/>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3013498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B1706920-2BF9-CA4C-96C3-6A8BC53E2635}" type="datetime1">
              <a:rPr lang="de-CH" smtClean="0"/>
              <a:t>18.12.2020</a:t>
            </a:fld>
            <a:endParaRPr lang="de-DE"/>
          </a:p>
        </p:txBody>
      </p:sp>
      <p:sp>
        <p:nvSpPr>
          <p:cNvPr id="4" name="Fußzeilenplatzhalter 3"/>
          <p:cNvSpPr>
            <a:spLocks noGrp="1"/>
          </p:cNvSpPr>
          <p:nvPr>
            <p:ph type="ftr" sz="quarter" idx="11"/>
          </p:nvPr>
        </p:nvSpPr>
        <p:spPr/>
        <p:txBody>
          <a:bodyPr/>
          <a:lstStyle/>
          <a:p>
            <a:r>
              <a:rPr lang="de-DE"/>
              <a:t>terredeshommesschweiz.ch</a:t>
            </a:r>
          </a:p>
        </p:txBody>
      </p:sp>
      <p:sp>
        <p:nvSpPr>
          <p:cNvPr id="5" name="Foliennummernplatzhalter 4"/>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3397479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885745B-ECB8-E845-B76B-FC3C43F0AD56}" type="datetime1">
              <a:rPr lang="de-CH" smtClean="0"/>
              <a:t>18.12.2020</a:t>
            </a:fld>
            <a:endParaRPr lang="de-DE"/>
          </a:p>
        </p:txBody>
      </p:sp>
      <p:sp>
        <p:nvSpPr>
          <p:cNvPr id="3" name="Fußzeilenplatzhalter 2"/>
          <p:cNvSpPr>
            <a:spLocks noGrp="1"/>
          </p:cNvSpPr>
          <p:nvPr>
            <p:ph type="ftr" sz="quarter" idx="11"/>
          </p:nvPr>
        </p:nvSpPr>
        <p:spPr/>
        <p:txBody>
          <a:bodyPr/>
          <a:lstStyle/>
          <a:p>
            <a:r>
              <a:rPr lang="de-DE"/>
              <a:t>terredeshommesschweiz.ch</a:t>
            </a:r>
          </a:p>
        </p:txBody>
      </p:sp>
      <p:sp>
        <p:nvSpPr>
          <p:cNvPr id="4" name="Foliennummernplatzhalter 3"/>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35950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8A457178-4AFA-BF4F-91C2-90FCFC036FA4}"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1117330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6A1272CB-F4A5-0647-90FF-8EF1BEBFDCF8}"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1986275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9C9F74C8-A0D4-BC40-9FCC-14B8D67538E1}"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1010170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30008F8C-04DA-7C40-B57D-A35CEF3E310F}"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F592D3B6-322B-B248-9515-FE2786CE61BF}" type="slidenum">
              <a:rPr lang="de-DE" smtClean="0"/>
              <a:t>‹Nr.›</a:t>
            </a:fld>
            <a:endParaRPr lang="de-DE"/>
          </a:p>
        </p:txBody>
      </p:sp>
    </p:spTree>
    <p:extLst>
      <p:ext uri="{BB962C8B-B14F-4D97-AF65-F5344CB8AC3E}">
        <p14:creationId xmlns:p14="http://schemas.microsoft.com/office/powerpoint/2010/main" val="4154892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4118B154-A257-7A47-AD74-708ED96CFFD3}"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255483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224640" y="6356350"/>
            <a:ext cx="3544392" cy="365125"/>
          </a:xfrm>
        </p:spPr>
        <p:txBody>
          <a:bodyPr/>
          <a:lstStyle>
            <a:lvl1pPr>
              <a:defRPr b="1" i="0" spc="100">
                <a:solidFill>
                  <a:schemeClr val="accent2">
                    <a:lumMod val="75000"/>
                  </a:schemeClr>
                </a:solidFill>
                <a:latin typeface="Myriad Pro"/>
                <a:cs typeface="Myriad Pro"/>
              </a:defRPr>
            </a:lvl1pPr>
          </a:lstStyle>
          <a:p>
            <a:pPr defTabSz="914400"/>
            <a:r>
              <a:rPr lang="de-CH"/>
              <a:t>Gewaltfreie Gemeinschaften</a:t>
            </a:r>
          </a:p>
        </p:txBody>
      </p:sp>
      <p:sp>
        <p:nvSpPr>
          <p:cNvPr id="4" name="Fußzeilenplatzhalter 3"/>
          <p:cNvSpPr>
            <a:spLocks noGrp="1"/>
          </p:cNvSpPr>
          <p:nvPr>
            <p:ph type="ftr" sz="quarter" idx="11"/>
          </p:nvPr>
        </p:nvSpPr>
        <p:spPr/>
        <p:txBody>
          <a:bodyPr/>
          <a:lstStyle>
            <a:lvl1pPr>
              <a:defRPr b="1" i="0" spc="100">
                <a:latin typeface="Myriad Pro"/>
                <a:cs typeface="Myriad Pro"/>
              </a:defRPr>
            </a:lvl1pPr>
          </a:lstStyle>
          <a:p>
            <a:pPr defTabSz="914400"/>
            <a:r>
              <a:rPr lang="de-CH" err="1"/>
              <a:t>terredeshommesschweiz.ch</a:t>
            </a:r>
            <a:endParaRPr lang="de-CH"/>
          </a:p>
        </p:txBody>
      </p:sp>
      <p:sp>
        <p:nvSpPr>
          <p:cNvPr id="6" name="Titel 1"/>
          <p:cNvSpPr>
            <a:spLocks noGrp="1"/>
          </p:cNvSpPr>
          <p:nvPr>
            <p:ph type="title"/>
          </p:nvPr>
        </p:nvSpPr>
        <p:spPr>
          <a:xfrm>
            <a:off x="319667" y="721400"/>
            <a:ext cx="8463817" cy="876342"/>
          </a:xfrm>
        </p:spPr>
        <p:txBody>
          <a:bodyPr/>
          <a:lstStyle>
            <a:lvl1pPr>
              <a:defRPr>
                <a:solidFill>
                  <a:schemeClr val="accent5"/>
                </a:solidFill>
              </a:defRPr>
            </a:lvl1pPr>
          </a:lstStyle>
          <a:p>
            <a:r>
              <a:rPr lang="de-CH"/>
              <a:t>Mastertitelformat bearbeiten</a:t>
            </a:r>
            <a:endParaRPr lang="de-DE"/>
          </a:p>
        </p:txBody>
      </p:sp>
    </p:spTree>
    <p:extLst>
      <p:ext uri="{BB962C8B-B14F-4D97-AF65-F5344CB8AC3E}">
        <p14:creationId xmlns:p14="http://schemas.microsoft.com/office/powerpoint/2010/main" val="3442055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842AC965-7C1D-2145-A46B-2BCB9BBC260E}"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1855121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951F93EC-B02E-784B-A75D-16A9C0EB4704}"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3146949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19941FDE-D791-3D4D-8963-73F1A8BD071B}"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3320739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44A4078A-361E-934A-82AD-4A31ACF09B01}" type="datetime1">
              <a:rPr lang="de-CH" smtClean="0"/>
              <a:t>18.12.2020</a:t>
            </a:fld>
            <a:endParaRPr lang="de-DE"/>
          </a:p>
        </p:txBody>
      </p:sp>
      <p:sp>
        <p:nvSpPr>
          <p:cNvPr id="8" name="Fußzeilenplatzhalter 7"/>
          <p:cNvSpPr>
            <a:spLocks noGrp="1"/>
          </p:cNvSpPr>
          <p:nvPr>
            <p:ph type="ftr" sz="quarter" idx="11"/>
          </p:nvPr>
        </p:nvSpPr>
        <p:spPr/>
        <p:txBody>
          <a:bodyPr/>
          <a:lstStyle/>
          <a:p>
            <a:r>
              <a:rPr lang="de-DE"/>
              <a:t>terredeshommesschweiz.ch</a:t>
            </a:r>
          </a:p>
        </p:txBody>
      </p:sp>
      <p:sp>
        <p:nvSpPr>
          <p:cNvPr id="9" name="Foliennummernplatzhalter 8"/>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1091183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83135D19-3324-F843-A8BB-9159D32087C1}" type="datetime1">
              <a:rPr lang="de-CH" smtClean="0"/>
              <a:t>18.12.2020</a:t>
            </a:fld>
            <a:endParaRPr lang="de-DE"/>
          </a:p>
        </p:txBody>
      </p:sp>
      <p:sp>
        <p:nvSpPr>
          <p:cNvPr id="4" name="Fußzeilenplatzhalter 3"/>
          <p:cNvSpPr>
            <a:spLocks noGrp="1"/>
          </p:cNvSpPr>
          <p:nvPr>
            <p:ph type="ftr" sz="quarter" idx="11"/>
          </p:nvPr>
        </p:nvSpPr>
        <p:spPr/>
        <p:txBody>
          <a:bodyPr/>
          <a:lstStyle/>
          <a:p>
            <a:r>
              <a:rPr lang="de-DE"/>
              <a:t>terredeshommesschweiz.ch</a:t>
            </a:r>
          </a:p>
        </p:txBody>
      </p:sp>
      <p:sp>
        <p:nvSpPr>
          <p:cNvPr id="5" name="Foliennummernplatzhalter 4"/>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1753653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4338630-3DF8-584D-886A-C788DE336556}" type="datetime1">
              <a:rPr lang="de-CH" smtClean="0"/>
              <a:t>18.12.2020</a:t>
            </a:fld>
            <a:endParaRPr lang="de-DE"/>
          </a:p>
        </p:txBody>
      </p:sp>
      <p:sp>
        <p:nvSpPr>
          <p:cNvPr id="3" name="Fußzeilenplatzhalter 2"/>
          <p:cNvSpPr>
            <a:spLocks noGrp="1"/>
          </p:cNvSpPr>
          <p:nvPr>
            <p:ph type="ftr" sz="quarter" idx="11"/>
          </p:nvPr>
        </p:nvSpPr>
        <p:spPr/>
        <p:txBody>
          <a:bodyPr/>
          <a:lstStyle/>
          <a:p>
            <a:r>
              <a:rPr lang="de-DE"/>
              <a:t>terredeshommesschweiz.ch</a:t>
            </a:r>
          </a:p>
        </p:txBody>
      </p:sp>
      <p:sp>
        <p:nvSpPr>
          <p:cNvPr id="4" name="Foliennummernplatzhalter 3"/>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2369613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66B04F42-9EB0-984E-A2D2-EC82AEF900BE}"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3519840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C71B80E0-F0B7-864C-9AC6-C8F26CB60601}"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3570402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D12DDAC8-9086-124C-88DF-B0589377F83D}"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3115226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66DA36B-F008-E641-B8E5-19B1692C4E1C}"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33057CA6-53F1-B54D-903D-EFE7DAC0F7F1}" type="slidenum">
              <a:rPr lang="de-DE" smtClean="0"/>
              <a:t>‹Nr.›</a:t>
            </a:fld>
            <a:endParaRPr lang="de-DE"/>
          </a:p>
        </p:txBody>
      </p:sp>
    </p:spTree>
    <p:extLst>
      <p:ext uri="{BB962C8B-B14F-4D97-AF65-F5344CB8AC3E}">
        <p14:creationId xmlns:p14="http://schemas.microsoft.com/office/powerpoint/2010/main" val="263282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19667" y="915840"/>
            <a:ext cx="8463816" cy="784968"/>
          </a:xfrm>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pPr defTabSz="914400"/>
            <a:fld id="{54BB18C9-4E6F-474F-ABBC-C0C8E7B7178A}" type="datetime1">
              <a:rPr lang="de-CH" smtClean="0"/>
              <a:t>18.12.2020</a:t>
            </a:fld>
            <a:endParaRPr lang="de-CH"/>
          </a:p>
        </p:txBody>
      </p:sp>
      <p:sp>
        <p:nvSpPr>
          <p:cNvPr id="4" name="Fußzeilenplatzhalter 3"/>
          <p:cNvSpPr>
            <a:spLocks noGrp="1"/>
          </p:cNvSpPr>
          <p:nvPr>
            <p:ph type="ftr" sz="quarter" idx="11"/>
          </p:nvPr>
        </p:nvSpPr>
        <p:spPr/>
        <p:txBody>
          <a:bodyPr/>
          <a:lstStyle/>
          <a:p>
            <a:pPr defTabSz="914400"/>
            <a:r>
              <a:rPr lang="de-CH" b="1" spc="100">
                <a:latin typeface="Myriad Pro"/>
                <a:cs typeface="Myriad Pro"/>
              </a:rPr>
              <a:t>terredeshommesschweiz.ch</a:t>
            </a:r>
          </a:p>
        </p:txBody>
      </p:sp>
    </p:spTree>
    <p:extLst>
      <p:ext uri="{BB962C8B-B14F-4D97-AF65-F5344CB8AC3E}">
        <p14:creationId xmlns:p14="http://schemas.microsoft.com/office/powerpoint/2010/main" val="159913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6D9BF852-2F22-104B-82E4-9605F1D36E6C}" type="datetime1">
              <a:rPr lang="de-CH" smtClean="0"/>
              <a:t>18.12.2020</a:t>
            </a:fld>
            <a:endParaRPr lang="de-DE"/>
          </a:p>
        </p:txBody>
      </p:sp>
      <p:sp>
        <p:nvSpPr>
          <p:cNvPr id="8" name="Fußzeilenplatzhalter 7"/>
          <p:cNvSpPr>
            <a:spLocks noGrp="1"/>
          </p:cNvSpPr>
          <p:nvPr>
            <p:ph type="ftr" sz="quarter" idx="11"/>
          </p:nvPr>
        </p:nvSpPr>
        <p:spPr/>
        <p:txBody>
          <a:bodyPr/>
          <a:lstStyle/>
          <a:p>
            <a:r>
              <a:rPr lang="de-DE"/>
              <a:t>terredeshommesschweiz.ch</a:t>
            </a:r>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861680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F32595F0-E36B-FF47-AB60-90D6449EF110}"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791774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36FE2EFC-BE7F-524C-A3D0-1C2E2FD669EF}"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351038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EC59109A-9216-E14E-8D9D-8C74D31FC5D2}"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2308697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CCD649EE-3489-FA43-A87C-F30323B285D2}"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39535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391931CF-173C-6747-A882-E206470987C8}" type="datetime1">
              <a:rPr lang="de-CH" smtClean="0"/>
              <a:t>18.12.2020</a:t>
            </a:fld>
            <a:endParaRPr lang="de-DE"/>
          </a:p>
        </p:txBody>
      </p:sp>
      <p:sp>
        <p:nvSpPr>
          <p:cNvPr id="4" name="Fußzeilenplatzhalter 3"/>
          <p:cNvSpPr>
            <a:spLocks noGrp="1"/>
          </p:cNvSpPr>
          <p:nvPr>
            <p:ph type="ftr" sz="quarter" idx="11"/>
          </p:nvPr>
        </p:nvSpPr>
        <p:spPr/>
        <p:txBody>
          <a:bodyPr/>
          <a:lstStyle/>
          <a:p>
            <a:r>
              <a:rPr lang="de-DE"/>
              <a:t>terredeshommesschweiz.ch</a:t>
            </a:r>
          </a:p>
        </p:txBody>
      </p:sp>
      <p:sp>
        <p:nvSpPr>
          <p:cNvPr id="5" name="Foliennummernplatzhalter 4"/>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2174289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64B1DB-E9BE-5B47-A73D-7647169C7618}" type="datetime1">
              <a:rPr lang="de-CH" smtClean="0"/>
              <a:t>18.12.2020</a:t>
            </a:fld>
            <a:endParaRPr lang="de-DE"/>
          </a:p>
        </p:txBody>
      </p:sp>
      <p:sp>
        <p:nvSpPr>
          <p:cNvPr id="3" name="Fußzeilenplatzhalter 2"/>
          <p:cNvSpPr>
            <a:spLocks noGrp="1"/>
          </p:cNvSpPr>
          <p:nvPr>
            <p:ph type="ftr" sz="quarter" idx="11"/>
          </p:nvPr>
        </p:nvSpPr>
        <p:spPr/>
        <p:txBody>
          <a:bodyPr/>
          <a:lstStyle/>
          <a:p>
            <a:r>
              <a:rPr lang="de-DE"/>
              <a:t>terredeshommesschweiz.ch</a:t>
            </a:r>
          </a:p>
        </p:txBody>
      </p:sp>
      <p:sp>
        <p:nvSpPr>
          <p:cNvPr id="4" name="Foliennummernplatzhalter 3"/>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995239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E9AAA047-A5DA-3B48-A6EC-F341F07DBF4B}"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3422647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2CE18493-6ECD-B04C-A3BE-A18D2F6FD208}" type="datetime1">
              <a:rPr lang="de-CH" smtClean="0"/>
              <a:t>18.12.2020</a:t>
            </a:fld>
            <a:endParaRPr lang="de-DE"/>
          </a:p>
        </p:txBody>
      </p:sp>
      <p:sp>
        <p:nvSpPr>
          <p:cNvPr id="6" name="Fußzeilenplatzhalter 5"/>
          <p:cNvSpPr>
            <a:spLocks noGrp="1"/>
          </p:cNvSpPr>
          <p:nvPr>
            <p:ph type="ftr" sz="quarter" idx="11"/>
          </p:nvPr>
        </p:nvSpPr>
        <p:spPr/>
        <p:txBody>
          <a:bodyPr/>
          <a:lstStyle/>
          <a:p>
            <a:r>
              <a:rPr lang="de-DE"/>
              <a:t>terredeshommesschweiz.ch</a:t>
            </a:r>
          </a:p>
        </p:txBody>
      </p:sp>
      <p:sp>
        <p:nvSpPr>
          <p:cNvPr id="7" name="Foliennummernplatzhalter 6"/>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3883746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C0A58528-C593-5E42-94FC-85F11A92BA64}"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102639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4BB429A1-7598-D64F-893D-01742BD027F9}"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3460644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062535BA-DEA0-944E-AFAD-BDDC1D54DF6F}" type="datetime1">
              <a:rPr lang="de-CH" smtClean="0"/>
              <a:t>18.12.2020</a:t>
            </a:fld>
            <a:endParaRPr lang="de-DE"/>
          </a:p>
        </p:txBody>
      </p:sp>
      <p:sp>
        <p:nvSpPr>
          <p:cNvPr id="5" name="Fußzeilenplatzhalter 4"/>
          <p:cNvSpPr>
            <a:spLocks noGrp="1"/>
          </p:cNvSpPr>
          <p:nvPr>
            <p:ph type="ftr" sz="quarter" idx="11"/>
          </p:nvPr>
        </p:nvSpPr>
        <p:spPr/>
        <p:txBody>
          <a:bodyPr/>
          <a:lstStyle/>
          <a:p>
            <a:r>
              <a:rPr lang="de-DE"/>
              <a:t>terredeshommesschweiz.ch</a:t>
            </a:r>
          </a:p>
        </p:txBody>
      </p:sp>
      <p:sp>
        <p:nvSpPr>
          <p:cNvPr id="6" name="Foliennummernplatzhalter 5"/>
          <p:cNvSpPr>
            <a:spLocks noGrp="1"/>
          </p:cNvSpPr>
          <p:nvPr>
            <p:ph type="sldNum" sz="quarter" idx="12"/>
          </p:nvPr>
        </p:nvSpPr>
        <p:spPr/>
        <p:txBody>
          <a:bodyPr/>
          <a:lstStyle/>
          <a:p>
            <a:fld id="{CC77E96B-81FE-0D42-8215-97D8BCA0703F}" type="slidenum">
              <a:rPr lang="de-DE" smtClean="0"/>
              <a:t>‹Nr.›</a:t>
            </a:fld>
            <a:endParaRPr lang="de-DE"/>
          </a:p>
        </p:txBody>
      </p:sp>
    </p:spTree>
    <p:extLst>
      <p:ext uri="{BB962C8B-B14F-4D97-AF65-F5344CB8AC3E}">
        <p14:creationId xmlns:p14="http://schemas.microsoft.com/office/powerpoint/2010/main" val="48930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BB429A1-7598-D64F-893D-01742BD027F9}"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292681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4BB429A1-7598-D64F-893D-01742BD027F9}" type="datetimeFigureOut">
              <a:rPr lang="de-DE" smtClean="0"/>
              <a:t>18.12.2020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381347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4BB429A1-7598-D64F-893D-01742BD027F9}" type="datetimeFigureOut">
              <a:rPr lang="de-DE" smtClean="0"/>
              <a:t>18.12.2020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A4EA63-AA29-3247-977A-62317FC12615}" type="slidenum">
              <a:rPr lang="de-DE" smtClean="0"/>
              <a:t>‹Nr.›</a:t>
            </a:fld>
            <a:endParaRPr lang="de-DE"/>
          </a:p>
        </p:txBody>
      </p:sp>
    </p:spTree>
    <p:extLst>
      <p:ext uri="{BB962C8B-B14F-4D97-AF65-F5344CB8AC3E}">
        <p14:creationId xmlns:p14="http://schemas.microsoft.com/office/powerpoint/2010/main" val="766658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5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19667" y="915840"/>
            <a:ext cx="8463816" cy="784968"/>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319666" y="1900903"/>
            <a:ext cx="8463817" cy="4336409"/>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8" name="Bild 1" descr="tdh_LOGO.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107071"/>
            <a:ext cx="2232248" cy="657633"/>
          </a:xfrm>
          <a:prstGeom prst="rect">
            <a:avLst/>
          </a:prstGeom>
        </p:spPr>
      </p:pic>
      <p:sp>
        <p:nvSpPr>
          <p:cNvPr id="9" name="Prozess 8"/>
          <p:cNvSpPr/>
          <p:nvPr/>
        </p:nvSpPr>
        <p:spPr>
          <a:xfrm>
            <a:off x="0" y="6237312"/>
            <a:ext cx="9144000" cy="620688"/>
          </a:xfrm>
          <a:prstGeom prst="flowChartProcess">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Datumsplatzhalter 3"/>
          <p:cNvSpPr>
            <a:spLocks noGrp="1"/>
          </p:cNvSpPr>
          <p:nvPr>
            <p:ph type="dt" sz="half" idx="2"/>
          </p:nvPr>
        </p:nvSpPr>
        <p:spPr>
          <a:xfrm>
            <a:off x="224641" y="6356350"/>
            <a:ext cx="2590800" cy="365125"/>
          </a:xfrm>
          <a:prstGeom prst="rect">
            <a:avLst/>
          </a:prstGeom>
          <a:solidFill>
            <a:schemeClr val="accent5"/>
          </a:solidFill>
        </p:spPr>
        <p:txBody>
          <a:bodyPr vert="horz" lIns="91440" tIns="45720" rIns="91440" bIns="45720" rtlCol="0" anchor="ctr"/>
          <a:lstStyle>
            <a:lvl1pPr algn="l">
              <a:defRPr sz="1200" b="0" i="0" spc="0">
                <a:solidFill>
                  <a:schemeClr val="bg1"/>
                </a:solidFill>
                <a:latin typeface="Myriad Pro"/>
                <a:cs typeface="Myriad Pro"/>
              </a:defRPr>
            </a:lvl1pPr>
          </a:lstStyle>
          <a:p>
            <a:pPr defTabSz="914400"/>
            <a:fld id="{54BB18C9-4E6F-474F-ABBC-C0C8E7B7178A}" type="datetime1">
              <a:rPr lang="de-CH" smtClean="0"/>
              <a:t>18.12.2020</a:t>
            </a:fld>
            <a:endParaRPr lang="de-CH"/>
          </a:p>
        </p:txBody>
      </p:sp>
      <p:sp>
        <p:nvSpPr>
          <p:cNvPr id="5" name="Fußzeilenplatzhalter 4"/>
          <p:cNvSpPr>
            <a:spLocks noGrp="1"/>
          </p:cNvSpPr>
          <p:nvPr>
            <p:ph type="ftr" sz="quarter" idx="3"/>
          </p:nvPr>
        </p:nvSpPr>
        <p:spPr>
          <a:xfrm>
            <a:off x="6248638" y="6381328"/>
            <a:ext cx="2895600" cy="365125"/>
          </a:xfrm>
          <a:prstGeom prst="rect">
            <a:avLst/>
          </a:prstGeom>
          <a:solidFill>
            <a:srgbClr val="1A8F9E"/>
          </a:solidFill>
        </p:spPr>
        <p:txBody>
          <a:bodyPr vert="horz" lIns="91440" tIns="45720" rIns="91440" bIns="45720" rtlCol="0" anchor="ctr"/>
          <a:lstStyle>
            <a:lvl1pPr algn="ctr">
              <a:defRPr sz="1200">
                <a:solidFill>
                  <a:srgbClr val="FFFFFF"/>
                </a:solidFill>
              </a:defRPr>
            </a:lvl1pPr>
          </a:lstStyle>
          <a:p>
            <a:pPr defTabSz="914400"/>
            <a:r>
              <a:rPr lang="de-CH" b="1" spc="100" err="1">
                <a:latin typeface="Myriad Pro"/>
                <a:cs typeface="Myriad Pro"/>
              </a:rPr>
              <a:t>terredeshommesschweiz.ch</a:t>
            </a:r>
            <a:endParaRPr lang="de-CH" b="1" spc="100">
              <a:latin typeface="Myriad Pro"/>
              <a:cs typeface="Myriad Pro"/>
            </a:endParaRPr>
          </a:p>
        </p:txBody>
      </p:sp>
    </p:spTree>
    <p:extLst>
      <p:ext uri="{BB962C8B-B14F-4D97-AF65-F5344CB8AC3E}">
        <p14:creationId xmlns:p14="http://schemas.microsoft.com/office/powerpoint/2010/main" val="2431126987"/>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714" r:id="rId5"/>
  </p:sldLayoutIdLst>
  <p:hf sldNum="0" hdr="0" dt="0"/>
  <p:txStyles>
    <p:titleStyle>
      <a:lvl1pPr algn="ctr" defTabSz="914400" rtl="0" eaLnBrk="1" latinLnBrk="0" hangingPunct="1">
        <a:spcBef>
          <a:spcPct val="0"/>
        </a:spcBef>
        <a:buNone/>
        <a:defRPr sz="2800" b="1" i="0" kern="1200" spc="100">
          <a:solidFill>
            <a:schemeClr val="accent5"/>
          </a:solidFill>
          <a:latin typeface="Myriad Pro"/>
          <a:ea typeface="+mj-ea"/>
          <a:cs typeface="Myriad Pro"/>
        </a:defRPr>
      </a:lvl1pPr>
    </p:titleStyle>
    <p:bodyStyle>
      <a:lvl1pPr marL="342900" indent="-342900" algn="l" defTabSz="914400" rtl="0" eaLnBrk="1" latinLnBrk="0" hangingPunct="1">
        <a:spcBef>
          <a:spcPct val="20000"/>
        </a:spcBef>
        <a:buFont typeface="Arial" panose="020B0604020202020204" pitchFamily="34" charset="0"/>
        <a:buChar char="•"/>
        <a:defRPr sz="2400" b="0" i="0" kern="1200">
          <a:solidFill>
            <a:schemeClr val="tx1"/>
          </a:solidFill>
          <a:latin typeface="Myriad Pro"/>
          <a:ea typeface="+mn-ea"/>
          <a:cs typeface="Myriad Pro"/>
        </a:defRPr>
      </a:lvl1pPr>
      <a:lvl2pPr marL="742950" indent="-285750" algn="l" defTabSz="914400" rtl="0" eaLnBrk="1" latinLnBrk="0" hangingPunct="1">
        <a:spcBef>
          <a:spcPct val="20000"/>
        </a:spcBef>
        <a:buFont typeface="Arial" panose="020B0604020202020204" pitchFamily="34" charset="0"/>
        <a:buChar char="–"/>
        <a:defRPr sz="2200" b="0" i="0" kern="1200">
          <a:solidFill>
            <a:schemeClr val="tx1"/>
          </a:solidFill>
          <a:latin typeface="Myriad Pro"/>
          <a:ea typeface="+mn-ea"/>
          <a:cs typeface="Myriad Pro"/>
        </a:defRPr>
      </a:lvl2pPr>
      <a:lvl3pPr marL="1143000" indent="-228600" algn="l" defTabSz="914400" rtl="0" eaLnBrk="1" latinLnBrk="0" hangingPunct="1">
        <a:spcBef>
          <a:spcPct val="20000"/>
        </a:spcBef>
        <a:buFont typeface="Arial" panose="020B0604020202020204" pitchFamily="34" charset="0"/>
        <a:buChar char="•"/>
        <a:defRPr sz="1800" b="0" i="0" kern="1200">
          <a:solidFill>
            <a:schemeClr val="tx1"/>
          </a:solidFill>
          <a:latin typeface="Myriad Pro"/>
          <a:ea typeface="+mn-ea"/>
          <a:cs typeface="Myriad Pro"/>
        </a:defRPr>
      </a:lvl3pPr>
      <a:lvl4pPr marL="1600200" indent="-228600" algn="l" defTabSz="914400" rtl="0" eaLnBrk="1" latinLnBrk="0" hangingPunct="1">
        <a:spcBef>
          <a:spcPct val="20000"/>
        </a:spcBef>
        <a:buFont typeface="Arial" panose="020B0604020202020204" pitchFamily="34" charset="0"/>
        <a:buChar char="–"/>
        <a:defRPr sz="1600" b="0" i="0" kern="1200">
          <a:solidFill>
            <a:schemeClr val="tx1"/>
          </a:solidFill>
          <a:latin typeface="Myriad Pro"/>
          <a:ea typeface="+mn-ea"/>
          <a:cs typeface="Myriad Pro"/>
        </a:defRPr>
      </a:lvl4pPr>
      <a:lvl5pPr marL="2057400" indent="-228600" algn="l" defTabSz="914400" rtl="0" eaLnBrk="1" latinLnBrk="0" hangingPunct="1">
        <a:spcBef>
          <a:spcPct val="20000"/>
        </a:spcBef>
        <a:buFont typeface="Arial" panose="020B0604020202020204" pitchFamily="34" charset="0"/>
        <a:buChar char="»"/>
        <a:defRPr sz="1400" b="0" i="0" kern="1200">
          <a:solidFill>
            <a:schemeClr val="tx1"/>
          </a:solidFill>
          <a:latin typeface="Myriad Pro"/>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429A1-7598-D64F-893D-01742BD027F9}" type="datetimeFigureOut">
              <a:rPr lang="de-DE" smtClean="0"/>
              <a:t>18.12.2020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4EA63-AA29-3247-977A-62317FC12615}" type="slidenum">
              <a:rPr lang="de-DE" smtClean="0"/>
              <a:t>‹Nr.›</a:t>
            </a:fld>
            <a:endParaRPr lang="de-DE"/>
          </a:p>
        </p:txBody>
      </p:sp>
    </p:spTree>
    <p:extLst>
      <p:ext uri="{BB962C8B-B14F-4D97-AF65-F5344CB8AC3E}">
        <p14:creationId xmlns:p14="http://schemas.microsoft.com/office/powerpoint/2010/main" val="425894700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5D2BF-DC45-A841-A0F3-02055CD438BD}" type="datetimeFigureOut">
              <a:rPr lang="de-DE" smtClean="0"/>
              <a:t>18.12.2020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8AC34-EC99-D243-8D4C-4317C166B298}" type="slidenum">
              <a:rPr lang="de-DE" smtClean="0"/>
              <a:t>‹Nr.›</a:t>
            </a:fld>
            <a:endParaRPr lang="de-DE"/>
          </a:p>
        </p:txBody>
      </p:sp>
    </p:spTree>
    <p:extLst>
      <p:ext uri="{BB962C8B-B14F-4D97-AF65-F5344CB8AC3E}">
        <p14:creationId xmlns:p14="http://schemas.microsoft.com/office/powerpoint/2010/main" val="10172249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D798E-F5FE-9B4F-AEB8-5D1F80E8469B}" type="datetime1">
              <a:rPr lang="de-CH" smtClean="0"/>
              <a:t>18.12.2020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terredeshommesschweiz.ch</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2D3B6-322B-B248-9515-FE2786CE61BF}" type="slidenum">
              <a:rPr lang="de-DE" smtClean="0"/>
              <a:t>‹Nr.›</a:t>
            </a:fld>
            <a:endParaRPr lang="de-DE"/>
          </a:p>
        </p:txBody>
      </p:sp>
    </p:spTree>
    <p:extLst>
      <p:ext uri="{BB962C8B-B14F-4D97-AF65-F5344CB8AC3E}">
        <p14:creationId xmlns:p14="http://schemas.microsoft.com/office/powerpoint/2010/main" val="9485603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73F02-A0A7-394D-B696-E8C6C182D4CF}" type="datetime1">
              <a:rPr lang="de-CH" smtClean="0"/>
              <a:t>18.12.2020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terredeshommesschweiz.ch</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57CA6-53F1-B54D-903D-EFE7DAC0F7F1}" type="slidenum">
              <a:rPr lang="de-DE" smtClean="0"/>
              <a:t>‹Nr.›</a:t>
            </a:fld>
            <a:endParaRPr lang="de-DE"/>
          </a:p>
        </p:txBody>
      </p:sp>
    </p:spTree>
    <p:extLst>
      <p:ext uri="{BB962C8B-B14F-4D97-AF65-F5344CB8AC3E}">
        <p14:creationId xmlns:p14="http://schemas.microsoft.com/office/powerpoint/2010/main" val="36718537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ECF0-8AA4-1945-AB25-F7663F4D4D22}" type="datetime1">
              <a:rPr lang="de-CH" smtClean="0"/>
              <a:t>18.12.2020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terredeshommesschweiz.ch</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7E96B-81FE-0D42-8215-97D8BCA0703F}" type="slidenum">
              <a:rPr lang="de-DE" smtClean="0"/>
              <a:t>‹Nr.›</a:t>
            </a:fld>
            <a:endParaRPr lang="de-DE"/>
          </a:p>
        </p:txBody>
      </p:sp>
    </p:spTree>
    <p:extLst>
      <p:ext uri="{BB962C8B-B14F-4D97-AF65-F5344CB8AC3E}">
        <p14:creationId xmlns:p14="http://schemas.microsoft.com/office/powerpoint/2010/main" val="2136985616"/>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hyperlink" Target="https://ponte.org/pms-invadem-casa-e-executam-jovem-negro-diante-de-criancas-segundo-testemunha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tdh.de/kleinwaff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tdh-latinoamerica.de/" TargetMode="External"/><Relationship Id="rId3" Type="http://schemas.openxmlformats.org/officeDocument/2006/relationships/hyperlink" Target="mailto:Andrea.Zellhuber@terredeshommesschweiz.ch" TargetMode="External"/><Relationship Id="rId7" Type="http://schemas.openxmlformats.org/officeDocument/2006/relationships/hyperlink" Target="http://www.tdh.de/kleinwaffen" TargetMode="External"/><Relationship Id="rId2" Type="http://schemas.openxmlformats.org/officeDocument/2006/relationships/hyperlink" Target="mailto:r.willinger@tdh.de" TargetMode="External"/><Relationship Id="rId1" Type="http://schemas.openxmlformats.org/officeDocument/2006/relationships/slideLayout" Target="../slideLayouts/slideLayout2.xml"/><Relationship Id="rId6" Type="http://schemas.openxmlformats.org/officeDocument/2006/relationships/hyperlink" Target="https://www.terredeshommesschweiz.ch/was-wir-tun/kampagnen/waffenhandel/" TargetMode="External"/><Relationship Id="rId5" Type="http://schemas.openxmlformats.org/officeDocument/2006/relationships/image" Target="../media/image17.jpeg"/><Relationship Id="rId4" Type="http://schemas.openxmlformats.org/officeDocument/2006/relationships/hyperlink" Target="mailto:b.leite@tdh-latinoamerica.de" TargetMode="External"/><Relationship Id="rId9"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54C7A23-66A1-4D00-B9FB-114C95BC26E6}"/>
              </a:ext>
            </a:extLst>
          </p:cNvPr>
          <p:cNvSpPr txBox="1">
            <a:spLocks/>
          </p:cNvSpPr>
          <p:nvPr/>
        </p:nvSpPr>
        <p:spPr>
          <a:xfrm>
            <a:off x="388433" y="6416"/>
            <a:ext cx="8367133" cy="17543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i="0" kern="1200" spc="100">
                <a:solidFill>
                  <a:schemeClr val="accent5"/>
                </a:solidFill>
                <a:latin typeface="Myriad Pro"/>
                <a:ea typeface="+mj-ea"/>
                <a:cs typeface="Myriad Pro"/>
              </a:defRPr>
            </a:lvl1pPr>
          </a:lstStyle>
          <a:p>
            <a:r>
              <a:rPr lang="de-CH" sz="2400"/>
              <a:t>Forum 4: </a:t>
            </a:r>
          </a:p>
          <a:p>
            <a:r>
              <a:rPr lang="de-CH" sz="2400" err="1"/>
              <a:t>Jovens</a:t>
            </a:r>
            <a:r>
              <a:rPr lang="de-CH" sz="2400"/>
              <a:t> </a:t>
            </a:r>
            <a:r>
              <a:rPr lang="de-CH" sz="2400" err="1"/>
              <a:t>defensores</a:t>
            </a:r>
            <a:r>
              <a:rPr lang="de-CH" sz="2400"/>
              <a:t> de </a:t>
            </a:r>
            <a:r>
              <a:rPr lang="de-CH" sz="2400" err="1"/>
              <a:t>direitos</a:t>
            </a:r>
            <a:r>
              <a:rPr lang="de-CH" sz="2400"/>
              <a:t> </a:t>
            </a:r>
            <a:r>
              <a:rPr lang="de-CH" sz="2400" err="1"/>
              <a:t>humans</a:t>
            </a:r>
            <a:r>
              <a:rPr lang="de-CH" sz="2400"/>
              <a:t>:</a:t>
            </a:r>
          </a:p>
          <a:p>
            <a:r>
              <a:rPr lang="de-CH" sz="2400"/>
              <a:t>Vidas </a:t>
            </a:r>
            <a:r>
              <a:rPr lang="de-CH" sz="2400" err="1"/>
              <a:t>negras</a:t>
            </a:r>
            <a:r>
              <a:rPr lang="de-CH" sz="2400"/>
              <a:t> </a:t>
            </a:r>
            <a:r>
              <a:rPr lang="de-CH" sz="2400" err="1"/>
              <a:t>importam</a:t>
            </a:r>
            <a:endParaRPr lang="de-CH" sz="2400"/>
          </a:p>
        </p:txBody>
      </p:sp>
      <p:pic>
        <p:nvPicPr>
          <p:cNvPr id="3" name="Grafik 2">
            <a:extLst>
              <a:ext uri="{FF2B5EF4-FFF2-40B4-BE49-F238E27FC236}">
                <a16:creationId xmlns:a16="http://schemas.microsoft.com/office/drawing/2014/main" id="{D92F0820-7F86-4BA9-AC97-18F7801D0447}"/>
              </a:ext>
            </a:extLst>
          </p:cNvPr>
          <p:cNvPicPr>
            <a:picLocks noChangeAspect="1"/>
          </p:cNvPicPr>
          <p:nvPr/>
        </p:nvPicPr>
        <p:blipFill rotWithShape="1">
          <a:blip r:embed="rId3"/>
          <a:srcRect b="23684"/>
          <a:stretch/>
        </p:blipFill>
        <p:spPr>
          <a:xfrm>
            <a:off x="6423294" y="1"/>
            <a:ext cx="2720706" cy="616688"/>
          </a:xfrm>
          <a:prstGeom prst="rect">
            <a:avLst/>
          </a:prstGeom>
        </p:spPr>
      </p:pic>
      <p:pic>
        <p:nvPicPr>
          <p:cNvPr id="18" name="Grafik 17">
            <a:extLst>
              <a:ext uri="{FF2B5EF4-FFF2-40B4-BE49-F238E27FC236}">
                <a16:creationId xmlns:a16="http://schemas.microsoft.com/office/drawing/2014/main" id="{07D72007-8F13-4849-9DD8-C736A839C1A4}"/>
              </a:ext>
            </a:extLst>
          </p:cNvPr>
          <p:cNvPicPr>
            <a:picLocks noChangeAspect="1"/>
          </p:cNvPicPr>
          <p:nvPr/>
        </p:nvPicPr>
        <p:blipFill>
          <a:blip r:embed="rId4"/>
          <a:stretch>
            <a:fillRect/>
          </a:stretch>
        </p:blipFill>
        <p:spPr>
          <a:xfrm>
            <a:off x="2527845" y="1646756"/>
            <a:ext cx="4088309" cy="4257173"/>
          </a:xfrm>
          <a:prstGeom prst="rect">
            <a:avLst/>
          </a:prstGeom>
        </p:spPr>
      </p:pic>
    </p:spTree>
    <p:extLst>
      <p:ext uri="{BB962C8B-B14F-4D97-AF65-F5344CB8AC3E}">
        <p14:creationId xmlns:p14="http://schemas.microsoft.com/office/powerpoint/2010/main" val="668389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3" descr="Ein Bild, das Straße, draußen, Person, LKW enthält.&#10;&#10;Beschreibung automatisch generiert.">
            <a:extLst>
              <a:ext uri="{FF2B5EF4-FFF2-40B4-BE49-F238E27FC236}">
                <a16:creationId xmlns:a16="http://schemas.microsoft.com/office/drawing/2014/main" id="{2C860827-E2A5-4C7D-A1A2-8F7EBEE2CA98}"/>
              </a:ext>
            </a:extLst>
          </p:cNvPr>
          <p:cNvPicPr>
            <a:picLocks noChangeAspect="1"/>
          </p:cNvPicPr>
          <p:nvPr/>
        </p:nvPicPr>
        <p:blipFill>
          <a:blip r:embed="rId3"/>
          <a:stretch>
            <a:fillRect/>
          </a:stretch>
        </p:blipFill>
        <p:spPr>
          <a:xfrm>
            <a:off x="2369" y="48377"/>
            <a:ext cx="5183179" cy="3427815"/>
          </a:xfrm>
          <a:prstGeom prst="rect">
            <a:avLst/>
          </a:prstGeom>
        </p:spPr>
      </p:pic>
      <p:pic>
        <p:nvPicPr>
          <p:cNvPr id="6" name="Grafik 5">
            <a:extLst>
              <a:ext uri="{FF2B5EF4-FFF2-40B4-BE49-F238E27FC236}">
                <a16:creationId xmlns:a16="http://schemas.microsoft.com/office/drawing/2014/main" id="{8ED67B1E-CFD8-43E2-BB02-6F663154504B}"/>
              </a:ext>
            </a:extLst>
          </p:cNvPr>
          <p:cNvPicPr>
            <a:picLocks noChangeAspect="1"/>
          </p:cNvPicPr>
          <p:nvPr/>
        </p:nvPicPr>
        <p:blipFill rotWithShape="1">
          <a:blip r:embed="rId4"/>
          <a:srcRect l="5582" t="9773" r="7907" b="8740"/>
          <a:stretch/>
        </p:blipFill>
        <p:spPr>
          <a:xfrm>
            <a:off x="1477" y="3474907"/>
            <a:ext cx="5235515" cy="2778572"/>
          </a:xfrm>
          <a:prstGeom prst="rect">
            <a:avLst/>
          </a:prstGeom>
        </p:spPr>
      </p:pic>
      <p:pic>
        <p:nvPicPr>
          <p:cNvPr id="2" name="Grafik 2" descr="Ein Bild, das Person, draußen, Personen, Gruppe enthält.&#10;&#10;Beschreibung automatisch generiert.">
            <a:extLst>
              <a:ext uri="{FF2B5EF4-FFF2-40B4-BE49-F238E27FC236}">
                <a16:creationId xmlns:a16="http://schemas.microsoft.com/office/drawing/2014/main" id="{384BE510-B2AC-4172-ACB5-4B9EB8038E68}"/>
              </a:ext>
            </a:extLst>
          </p:cNvPr>
          <p:cNvPicPr>
            <a:picLocks noChangeAspect="1"/>
          </p:cNvPicPr>
          <p:nvPr/>
        </p:nvPicPr>
        <p:blipFill>
          <a:blip r:embed="rId5"/>
          <a:stretch>
            <a:fillRect/>
          </a:stretch>
        </p:blipFill>
        <p:spPr>
          <a:xfrm>
            <a:off x="5182689" y="771286"/>
            <a:ext cx="3963477" cy="4457991"/>
          </a:xfrm>
          <a:prstGeom prst="rect">
            <a:avLst/>
          </a:prstGeom>
        </p:spPr>
      </p:pic>
    </p:spTree>
    <p:extLst>
      <p:ext uri="{BB962C8B-B14F-4D97-AF65-F5344CB8AC3E}">
        <p14:creationId xmlns:p14="http://schemas.microsoft.com/office/powerpoint/2010/main" val="387025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AA7452-D926-4CAA-9C67-83F542110F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64"/>
          <a:stretch/>
        </p:blipFill>
        <p:spPr bwMode="auto">
          <a:xfrm>
            <a:off x="533006" y="1450175"/>
            <a:ext cx="8042457" cy="366094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CE96E979-E3E7-4808-A5F4-97AAB6E85CA4}"/>
              </a:ext>
            </a:extLst>
          </p:cNvPr>
          <p:cNvSpPr txBox="1">
            <a:spLocks/>
          </p:cNvSpPr>
          <p:nvPr/>
        </p:nvSpPr>
        <p:spPr>
          <a:xfrm>
            <a:off x="590873" y="5208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i="0" kern="1200" spc="100">
                <a:solidFill>
                  <a:schemeClr val="accent5"/>
                </a:solidFill>
                <a:latin typeface="Myriad Pro"/>
                <a:ea typeface="+mj-ea"/>
                <a:cs typeface="Myriad Pro"/>
              </a:defRPr>
            </a:lvl1pPr>
          </a:lstStyle>
          <a:p>
            <a:r>
              <a:rPr lang="pt-BR" sz="2400" err="1"/>
              <a:t>Wenny</a:t>
            </a:r>
            <a:r>
              <a:rPr lang="pt-BR" sz="2400"/>
              <a:t> Sabino (18 anos) assassinado pela </a:t>
            </a:r>
            <a:endParaRPr lang="de-DE"/>
          </a:p>
          <a:p>
            <a:r>
              <a:rPr lang="pt-BR" sz="2400"/>
              <a:t>Polícia Militar, 25 </a:t>
            </a:r>
            <a:r>
              <a:rPr lang="pt-BR" sz="2400" err="1"/>
              <a:t>Nov</a:t>
            </a:r>
            <a:r>
              <a:rPr lang="pt-BR" sz="2400"/>
              <a:t> 20</a:t>
            </a:r>
            <a:endParaRPr lang="pt-BR"/>
          </a:p>
        </p:txBody>
      </p:sp>
      <p:sp>
        <p:nvSpPr>
          <p:cNvPr id="4" name="Textfeld 3">
            <a:extLst>
              <a:ext uri="{FF2B5EF4-FFF2-40B4-BE49-F238E27FC236}">
                <a16:creationId xmlns:a16="http://schemas.microsoft.com/office/drawing/2014/main" id="{1EC2061E-01BD-4387-9274-B0E0490877F0}"/>
              </a:ext>
            </a:extLst>
          </p:cNvPr>
          <p:cNvSpPr txBox="1"/>
          <p:nvPr/>
        </p:nvSpPr>
        <p:spPr>
          <a:xfrm>
            <a:off x="444523" y="5118393"/>
            <a:ext cx="8518084" cy="1508105"/>
          </a:xfrm>
          <a:prstGeom prst="rect">
            <a:avLst/>
          </a:prstGeom>
          <a:noFill/>
        </p:spPr>
        <p:txBody>
          <a:bodyPr wrap="square" lIns="91440" tIns="45720" rIns="91440" bIns="45720" rtlCol="0" anchor="t">
            <a:spAutoFit/>
          </a:bodyPr>
          <a:lstStyle/>
          <a:p>
            <a:pPr>
              <a:spcAft>
                <a:spcPts val="1200"/>
              </a:spcAft>
            </a:pPr>
            <a:r>
              <a:rPr lang="pt-BR" b="1" i="0">
                <a:solidFill>
                  <a:srgbClr val="000000"/>
                </a:solidFill>
                <a:effectLst/>
                <a:latin typeface="Helvetica" panose="020B0604020202020204" pitchFamily="34" charset="0"/>
              </a:rPr>
              <a:t>Moradores de Sapopemba, em São Paulo, fecharam avenida em protesto.</a:t>
            </a:r>
            <a:endParaRPr lang="de-DE"/>
          </a:p>
          <a:p>
            <a:pPr>
              <a:spcAft>
                <a:spcPts val="1200"/>
              </a:spcAft>
            </a:pPr>
            <a:r>
              <a:rPr lang="pt-BR">
                <a:ea typeface="+mn-lt"/>
                <a:cs typeface="+mn-lt"/>
                <a:hlinkClick r:id="rId4"/>
              </a:rPr>
              <a:t>https://ponte.org/pms-invadem-casa-e-executam-jovem-negro-diante-de-criancas-segundo-testemunhas/</a:t>
            </a:r>
            <a:r>
              <a:rPr lang="pt-BR">
                <a:ea typeface="+mn-lt"/>
                <a:cs typeface="+mn-lt"/>
              </a:rPr>
              <a:t> </a:t>
            </a:r>
            <a:endParaRPr lang="pt-BR">
              <a:cs typeface="Arial"/>
            </a:endParaRPr>
          </a:p>
          <a:p>
            <a:endParaRPr lang="de-CH">
              <a:cs typeface="Arial"/>
            </a:endParaRPr>
          </a:p>
        </p:txBody>
      </p:sp>
      <p:pic>
        <p:nvPicPr>
          <p:cNvPr id="6" name="Grafik 5" descr="Ein Bild, das Text enthält.&#10;&#10;Beschreibung automatisch generiert.">
            <a:extLst>
              <a:ext uri="{FF2B5EF4-FFF2-40B4-BE49-F238E27FC236}">
                <a16:creationId xmlns:a16="http://schemas.microsoft.com/office/drawing/2014/main" id="{E00FAB36-9853-40E2-BE02-D73BB4E16595}"/>
              </a:ext>
            </a:extLst>
          </p:cNvPr>
          <p:cNvPicPr>
            <a:picLocks noChangeAspect="1"/>
          </p:cNvPicPr>
          <p:nvPr/>
        </p:nvPicPr>
        <p:blipFill rotWithShape="1">
          <a:blip r:embed="rId5"/>
          <a:srcRect b="23684"/>
          <a:stretch/>
        </p:blipFill>
        <p:spPr>
          <a:xfrm>
            <a:off x="6423294" y="1"/>
            <a:ext cx="2720706" cy="616688"/>
          </a:xfrm>
          <a:prstGeom prst="rect">
            <a:avLst/>
          </a:prstGeom>
        </p:spPr>
      </p:pic>
    </p:spTree>
    <p:extLst>
      <p:ext uri="{BB962C8B-B14F-4D97-AF65-F5344CB8AC3E}">
        <p14:creationId xmlns:p14="http://schemas.microsoft.com/office/powerpoint/2010/main" val="3641324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ADA0AF-378B-4B72-B187-7471F611BF33}"/>
              </a:ext>
            </a:extLst>
          </p:cNvPr>
          <p:cNvSpPr txBox="1">
            <a:spLocks/>
          </p:cNvSpPr>
          <p:nvPr/>
        </p:nvSpPr>
        <p:spPr>
          <a:xfrm>
            <a:off x="914400" y="5453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i="0" kern="1200" spc="100">
                <a:solidFill>
                  <a:schemeClr val="accent5"/>
                </a:solidFill>
                <a:latin typeface="Myriad Pro"/>
                <a:ea typeface="+mj-ea"/>
                <a:cs typeface="Myriad Pro"/>
              </a:defRPr>
            </a:lvl1pPr>
          </a:lstStyle>
          <a:p>
            <a:r>
              <a:rPr lang="pt-BR"/>
              <a:t>Possibilidades</a:t>
            </a:r>
            <a:r>
              <a:rPr lang="pt-BR" sz="3200">
                <a:solidFill>
                  <a:schemeClr val="accent6">
                    <a:lumMod val="75000"/>
                  </a:schemeClr>
                </a:solidFill>
              </a:rPr>
              <a:t> </a:t>
            </a:r>
            <a:r>
              <a:rPr lang="pt-BR"/>
              <a:t>de atuação</a:t>
            </a:r>
          </a:p>
        </p:txBody>
      </p:sp>
      <p:sp>
        <p:nvSpPr>
          <p:cNvPr id="5" name="Espaço Reservado para Conteúdo 3">
            <a:extLst>
              <a:ext uri="{FF2B5EF4-FFF2-40B4-BE49-F238E27FC236}">
                <a16:creationId xmlns:a16="http://schemas.microsoft.com/office/drawing/2014/main" id="{85FF8A40-A908-48A6-BD6F-6EA6F6BC4FD3}"/>
              </a:ext>
            </a:extLst>
          </p:cNvPr>
          <p:cNvSpPr txBox="1">
            <a:spLocks/>
          </p:cNvSpPr>
          <p:nvPr/>
        </p:nvSpPr>
        <p:spPr>
          <a:xfrm>
            <a:off x="5081" y="1424620"/>
            <a:ext cx="8681720" cy="4758940"/>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spcBef>
                <a:spcPct val="20000"/>
              </a:spcBef>
              <a:buFont typeface="Arial" panose="020B0604020202020204" pitchFamily="34" charset="0"/>
              <a:buNone/>
              <a:defRPr sz="2400" b="1" i="0" kern="1200" spc="100">
                <a:solidFill>
                  <a:schemeClr val="tx1">
                    <a:tint val="75000"/>
                  </a:schemeClr>
                </a:solidFill>
                <a:latin typeface="Myriad Pro"/>
                <a:ea typeface="+mn-ea"/>
                <a:cs typeface="Myriad Pro"/>
              </a:defRPr>
            </a:lvl1pPr>
            <a:lvl2pPr marL="457200" indent="0" algn="ctr" defTabSz="914400" rtl="0" eaLnBrk="1" latinLnBrk="0" hangingPunct="1">
              <a:spcBef>
                <a:spcPct val="20000"/>
              </a:spcBef>
              <a:buFont typeface="Arial" panose="020B0604020202020204" pitchFamily="34" charset="0"/>
              <a:buNone/>
              <a:defRPr sz="2200" b="0" i="0" kern="1200">
                <a:solidFill>
                  <a:schemeClr val="tx1">
                    <a:tint val="75000"/>
                  </a:schemeClr>
                </a:solidFill>
                <a:latin typeface="Myriad Pro"/>
                <a:ea typeface="+mn-ea"/>
                <a:cs typeface="Myriad Pro"/>
              </a:defRPr>
            </a:lvl2pPr>
            <a:lvl3pPr marL="914400" indent="0" algn="ctr" defTabSz="914400" rtl="0" eaLnBrk="1" latinLnBrk="0" hangingPunct="1">
              <a:spcBef>
                <a:spcPct val="20000"/>
              </a:spcBef>
              <a:buFont typeface="Arial" panose="020B0604020202020204" pitchFamily="34" charset="0"/>
              <a:buNone/>
              <a:defRPr sz="1800" b="0" i="0" kern="1200">
                <a:solidFill>
                  <a:schemeClr val="tx1">
                    <a:tint val="75000"/>
                  </a:schemeClr>
                </a:solidFill>
                <a:latin typeface="Myriad Pro"/>
                <a:ea typeface="+mn-ea"/>
                <a:cs typeface="Myriad Pro"/>
              </a:defRPr>
            </a:lvl3pPr>
            <a:lvl4pPr marL="1371600" indent="0" algn="ctr" defTabSz="914400" rtl="0" eaLnBrk="1" latinLnBrk="0" hangingPunct="1">
              <a:spcBef>
                <a:spcPct val="20000"/>
              </a:spcBef>
              <a:buFont typeface="Arial" panose="020B0604020202020204" pitchFamily="34" charset="0"/>
              <a:buNone/>
              <a:defRPr sz="1600" b="0" i="0" kern="1200">
                <a:solidFill>
                  <a:schemeClr val="tx1">
                    <a:tint val="75000"/>
                  </a:schemeClr>
                </a:solidFill>
                <a:latin typeface="Myriad Pro"/>
                <a:ea typeface="+mn-ea"/>
                <a:cs typeface="Myriad Pro"/>
              </a:defRPr>
            </a:lvl4pPr>
            <a:lvl5pPr marL="1828800" indent="0" algn="ctr" defTabSz="914400" rtl="0" eaLnBrk="1" latinLnBrk="0" hangingPunct="1">
              <a:spcBef>
                <a:spcPct val="20000"/>
              </a:spcBef>
              <a:buFont typeface="Arial" panose="020B0604020202020204" pitchFamily="34" charset="0"/>
              <a:buNone/>
              <a:defRPr sz="1400" b="0" i="0" kern="1200">
                <a:solidFill>
                  <a:schemeClr val="tx1">
                    <a:tint val="75000"/>
                  </a:schemeClr>
                </a:solidFill>
                <a:latin typeface="Myriad Pro"/>
                <a:ea typeface="+mn-ea"/>
                <a:cs typeface="Myriad Pro"/>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pt-BR" b="0">
              <a:solidFill>
                <a:schemeClr val="tx1">
                  <a:lumMod val="95000"/>
                  <a:lumOff val="5000"/>
                </a:schemeClr>
              </a:solidFill>
            </a:endParaRPr>
          </a:p>
          <a:p>
            <a:pPr marL="457200" indent="-457200" algn="l">
              <a:spcAft>
                <a:spcPts val="1000"/>
              </a:spcAft>
              <a:buFont typeface="Arial" panose="020B0604020202020204" pitchFamily="34" charset="0"/>
              <a:buChar char="•"/>
            </a:pPr>
            <a:endParaRPr lang="pt-BR" b="0">
              <a:solidFill>
                <a:schemeClr val="tx1">
                  <a:lumMod val="95000"/>
                  <a:lumOff val="5000"/>
                </a:schemeClr>
              </a:solidFill>
            </a:endParaRPr>
          </a:p>
          <a:p>
            <a:pPr marL="457200" indent="-457200" algn="l">
              <a:spcAft>
                <a:spcPts val="1000"/>
              </a:spcAft>
              <a:buFont typeface="Arial" panose="020B0604020202020204" pitchFamily="34" charset="0"/>
              <a:buChar char="•"/>
            </a:pPr>
            <a:r>
              <a:rPr lang="pt-BR" b="0">
                <a:solidFill>
                  <a:schemeClr val="tx1">
                    <a:lumMod val="95000"/>
                    <a:lumOff val="5000"/>
                  </a:schemeClr>
                </a:solidFill>
              </a:rPr>
              <a:t>Documentação de violações de direitos humanos e uso de armas (estrangeiras) </a:t>
            </a:r>
            <a:endParaRPr lang="pt-BR">
              <a:solidFill>
                <a:schemeClr val="tx1">
                  <a:lumMod val="95000"/>
                  <a:lumOff val="5000"/>
                </a:schemeClr>
              </a:solidFill>
            </a:endParaRPr>
          </a:p>
          <a:p>
            <a:pPr marL="457200" indent="-457200" algn="l">
              <a:spcAft>
                <a:spcPts val="1000"/>
              </a:spcAft>
              <a:buFont typeface="Arial" panose="020B0604020202020204" pitchFamily="34" charset="0"/>
              <a:buChar char="•"/>
            </a:pPr>
            <a:r>
              <a:rPr lang="pt-BR" b="0">
                <a:solidFill>
                  <a:schemeClr val="tx1">
                    <a:lumMod val="95000"/>
                    <a:lumOff val="5000"/>
                  </a:schemeClr>
                </a:solidFill>
              </a:rPr>
              <a:t>Violações cometidas pelo crime e pelo Estado com armas estrangeiras, falta de controle dos arsenais.        (</a:t>
            </a:r>
            <a:r>
              <a:rPr lang="pt-BR" b="0" err="1">
                <a:solidFill>
                  <a:schemeClr val="tx1">
                    <a:lumMod val="95000"/>
                    <a:lumOff val="5000"/>
                  </a:schemeClr>
                </a:solidFill>
              </a:rPr>
              <a:t>Heckler</a:t>
            </a:r>
            <a:r>
              <a:rPr lang="pt-BR" b="0">
                <a:solidFill>
                  <a:schemeClr val="tx1">
                    <a:lumMod val="95000"/>
                    <a:lumOff val="5000"/>
                  </a:schemeClr>
                </a:solidFill>
              </a:rPr>
              <a:t> &amp; Koch – caso </a:t>
            </a:r>
            <a:r>
              <a:rPr lang="pt-BR" b="0" err="1">
                <a:solidFill>
                  <a:schemeClr val="tx1">
                    <a:lumMod val="95000"/>
                    <a:lumOff val="5000"/>
                  </a:schemeClr>
                </a:solidFill>
              </a:rPr>
              <a:t>Marielle</a:t>
            </a:r>
            <a:r>
              <a:rPr lang="pt-BR" b="0">
                <a:solidFill>
                  <a:schemeClr val="tx1">
                    <a:lumMod val="95000"/>
                    <a:lumOff val="5000"/>
                  </a:schemeClr>
                </a:solidFill>
              </a:rPr>
              <a:t>)</a:t>
            </a:r>
          </a:p>
          <a:p>
            <a:pPr algn="l" defTabSz="450850">
              <a:spcAft>
                <a:spcPts val="1000"/>
              </a:spcAft>
            </a:pPr>
            <a:r>
              <a:rPr lang="pt-BR" b="0">
                <a:solidFill>
                  <a:schemeClr val="tx1">
                    <a:lumMod val="95000"/>
                    <a:lumOff val="5000"/>
                  </a:schemeClr>
                </a:solidFill>
              </a:rPr>
              <a:t>	&gt; terre des </a:t>
            </a:r>
            <a:r>
              <a:rPr lang="pt-BR" b="0" err="1">
                <a:solidFill>
                  <a:schemeClr val="tx1">
                    <a:lumMod val="95000"/>
                    <a:lumOff val="5000"/>
                  </a:schemeClr>
                </a:solidFill>
              </a:rPr>
              <a:t>hommes</a:t>
            </a:r>
            <a:r>
              <a:rPr lang="pt-BR" b="0">
                <a:solidFill>
                  <a:schemeClr val="tx1">
                    <a:lumMod val="95000"/>
                    <a:lumOff val="5000"/>
                  </a:schemeClr>
                </a:solidFill>
              </a:rPr>
              <a:t> está atualmente fazendo um 		estudo</a:t>
            </a:r>
            <a:endParaRPr lang="pt-BR">
              <a:solidFill>
                <a:schemeClr val="tx1">
                  <a:lumMod val="95000"/>
                  <a:lumOff val="5000"/>
                </a:schemeClr>
              </a:solidFill>
            </a:endParaRPr>
          </a:p>
          <a:p>
            <a:pPr lvl="1" algn="l">
              <a:spcAft>
                <a:spcPts val="1000"/>
              </a:spcAft>
            </a:pPr>
            <a:r>
              <a:rPr lang="pt-BR" b="0">
                <a:solidFill>
                  <a:schemeClr val="tx1">
                    <a:lumMod val="95000"/>
                    <a:lumOff val="5000"/>
                  </a:schemeClr>
                </a:solidFill>
              </a:rPr>
              <a:t> &gt; Capitulo Brasil no estudo de terre </a:t>
            </a:r>
            <a:r>
              <a:rPr lang="pt-BR" b="0" err="1">
                <a:solidFill>
                  <a:schemeClr val="tx1">
                    <a:lumMod val="95000"/>
                    <a:lumOff val="5000"/>
                  </a:schemeClr>
                </a:solidFill>
              </a:rPr>
              <a:t>des</a:t>
            </a:r>
            <a:r>
              <a:rPr lang="pt-BR" b="0">
                <a:solidFill>
                  <a:schemeClr val="tx1">
                    <a:lumMod val="95000"/>
                    <a:lumOff val="5000"/>
                  </a:schemeClr>
                </a:solidFill>
              </a:rPr>
              <a:t> </a:t>
            </a:r>
            <a:r>
              <a:rPr lang="pt-BR" b="0" err="1">
                <a:solidFill>
                  <a:schemeClr val="tx1">
                    <a:lumMod val="95000"/>
                    <a:lumOff val="5000"/>
                  </a:schemeClr>
                </a:solidFill>
              </a:rPr>
              <a:t>hommes</a:t>
            </a:r>
            <a:r>
              <a:rPr lang="pt-BR" b="0">
                <a:solidFill>
                  <a:schemeClr val="tx1">
                    <a:lumMod val="95000"/>
                    <a:lumOff val="5000"/>
                  </a:schemeClr>
                </a:solidFill>
              </a:rPr>
              <a:t> "</a:t>
            </a:r>
            <a:r>
              <a:rPr lang="pt-BR" b="0" err="1">
                <a:solidFill>
                  <a:schemeClr val="tx1">
                    <a:lumMod val="95000"/>
                    <a:lumOff val="5000"/>
                  </a:schemeClr>
                </a:solidFill>
              </a:rPr>
              <a:t>Kleinwaffen</a:t>
            </a:r>
            <a:r>
              <a:rPr lang="pt-BR" b="0">
                <a:solidFill>
                  <a:schemeClr val="tx1">
                    <a:lumMod val="95000"/>
                    <a:lumOff val="5000"/>
                  </a:schemeClr>
                </a:solidFill>
              </a:rPr>
              <a:t> in </a:t>
            </a:r>
            <a:r>
              <a:rPr lang="pt-BR" b="0" err="1">
                <a:solidFill>
                  <a:schemeClr val="tx1">
                    <a:lumMod val="95000"/>
                    <a:lumOff val="5000"/>
                  </a:schemeClr>
                </a:solidFill>
              </a:rPr>
              <a:t>kleinen</a:t>
            </a:r>
            <a:r>
              <a:rPr lang="pt-BR" b="0">
                <a:solidFill>
                  <a:schemeClr val="tx1">
                    <a:lumMod val="95000"/>
                    <a:lumOff val="5000"/>
                  </a:schemeClr>
                </a:solidFill>
              </a:rPr>
              <a:t> </a:t>
            </a:r>
            <a:r>
              <a:rPr lang="pt-BR" b="0" err="1">
                <a:solidFill>
                  <a:schemeClr val="tx1">
                    <a:lumMod val="95000"/>
                    <a:lumOff val="5000"/>
                  </a:schemeClr>
                </a:solidFill>
              </a:rPr>
              <a:t>Händen</a:t>
            </a:r>
            <a:r>
              <a:rPr lang="pt-BR" b="0">
                <a:solidFill>
                  <a:schemeClr val="tx1">
                    <a:lumMod val="95000"/>
                    <a:lumOff val="5000"/>
                  </a:schemeClr>
                </a:solidFill>
              </a:rPr>
              <a:t> - Deutsche </a:t>
            </a:r>
            <a:r>
              <a:rPr lang="pt-BR" b="0" err="1">
                <a:solidFill>
                  <a:schemeClr val="tx1">
                    <a:lumMod val="95000"/>
                    <a:lumOff val="5000"/>
                  </a:schemeClr>
                </a:solidFill>
              </a:rPr>
              <a:t>Rüstungsexporte</a:t>
            </a:r>
            <a:r>
              <a:rPr lang="pt-BR" b="0">
                <a:solidFill>
                  <a:schemeClr val="tx1">
                    <a:lumMod val="95000"/>
                    <a:lumOff val="5000"/>
                  </a:schemeClr>
                </a:solidFill>
              </a:rPr>
              <a:t> </a:t>
            </a:r>
            <a:r>
              <a:rPr lang="pt-BR" b="0" err="1">
                <a:solidFill>
                  <a:schemeClr val="tx1">
                    <a:lumMod val="95000"/>
                    <a:lumOff val="5000"/>
                  </a:schemeClr>
                </a:solidFill>
              </a:rPr>
              <a:t>verletzen</a:t>
            </a:r>
            <a:r>
              <a:rPr lang="pt-BR" b="0">
                <a:solidFill>
                  <a:schemeClr val="tx1">
                    <a:lumMod val="95000"/>
                    <a:lumOff val="5000"/>
                  </a:schemeClr>
                </a:solidFill>
              </a:rPr>
              <a:t> </a:t>
            </a:r>
            <a:r>
              <a:rPr lang="pt-BR" b="0" err="1">
                <a:solidFill>
                  <a:schemeClr val="tx1">
                    <a:lumMod val="95000"/>
                    <a:lumOff val="5000"/>
                  </a:schemeClr>
                </a:solidFill>
              </a:rPr>
              <a:t>Kinderrechte</a:t>
            </a:r>
            <a:r>
              <a:rPr lang="pt-BR" b="0">
                <a:solidFill>
                  <a:schemeClr val="tx1">
                    <a:lumMod val="95000"/>
                    <a:lumOff val="5000"/>
                  </a:schemeClr>
                </a:solidFill>
              </a:rPr>
              <a:t>" (alemão / </a:t>
            </a:r>
            <a:r>
              <a:rPr lang="pt-BR" b="0" err="1">
                <a:solidFill>
                  <a:schemeClr val="tx1">
                    <a:lumMod val="95000"/>
                    <a:lumOff val="5000"/>
                  </a:schemeClr>
                </a:solidFill>
              </a:rPr>
              <a:t>ingles</a:t>
            </a:r>
            <a:r>
              <a:rPr lang="pt-BR" b="0">
                <a:solidFill>
                  <a:schemeClr val="tx1">
                    <a:lumMod val="95000"/>
                    <a:lumOff val="5000"/>
                  </a:schemeClr>
                </a:solidFill>
              </a:rPr>
              <a:t>) </a:t>
            </a:r>
            <a:r>
              <a:rPr lang="pt-BR" b="0">
                <a:solidFill>
                  <a:schemeClr val="tx1">
                    <a:lumMod val="95000"/>
                    <a:lumOff val="5000"/>
                  </a:schemeClr>
                </a:solidFill>
                <a:hlinkClick r:id="rId2">
                  <a:extLst>
                    <a:ext uri="{A12FA001-AC4F-418D-AE19-62706E023703}">
                      <ahyp:hlinkClr xmlns:ahyp="http://schemas.microsoft.com/office/drawing/2018/hyperlinkcolor" val="tx"/>
                    </a:ext>
                  </a:extLst>
                </a:hlinkClick>
              </a:rPr>
              <a:t>www.tdh.de/kleinwaffen</a:t>
            </a:r>
            <a:r>
              <a:rPr lang="pt-BR" b="0">
                <a:solidFill>
                  <a:schemeClr val="tx1">
                    <a:lumMod val="95000"/>
                    <a:lumOff val="5000"/>
                  </a:schemeClr>
                </a:solidFill>
              </a:rPr>
              <a:t> </a:t>
            </a:r>
          </a:p>
          <a:p>
            <a:pPr marL="457200" indent="-457200" algn="l">
              <a:spcAft>
                <a:spcPts val="1000"/>
              </a:spcAft>
              <a:buFont typeface="Arial" panose="020B0604020202020204" pitchFamily="34" charset="0"/>
              <a:buChar char="•"/>
            </a:pPr>
            <a:r>
              <a:rPr lang="pt-BR" b="0">
                <a:solidFill>
                  <a:schemeClr val="tx1">
                    <a:lumMod val="95000"/>
                    <a:lumOff val="5000"/>
                  </a:schemeClr>
                </a:solidFill>
              </a:rPr>
              <a:t>Fim das exportações de armas para o Brasil para pressionar por mudança de políticas.</a:t>
            </a:r>
          </a:p>
          <a:p>
            <a:pPr marL="457200" indent="-457200" algn="l">
              <a:spcAft>
                <a:spcPts val="1000"/>
              </a:spcAft>
              <a:buFont typeface="Arial" panose="020B0604020202020204" pitchFamily="34" charset="0"/>
              <a:buChar char="•"/>
            </a:pPr>
            <a:r>
              <a:rPr lang="pt-BR" b="0">
                <a:solidFill>
                  <a:schemeClr val="tx1">
                    <a:lumMod val="95000"/>
                    <a:lumOff val="5000"/>
                  </a:schemeClr>
                </a:solidFill>
              </a:rPr>
              <a:t>Articulação em rede da sociedade Civil para </a:t>
            </a:r>
            <a:r>
              <a:rPr lang="pt-BR" b="0" err="1">
                <a:solidFill>
                  <a:schemeClr val="tx1">
                    <a:lumMod val="95000"/>
                    <a:lumOff val="5000"/>
                  </a:schemeClr>
                </a:solidFill>
              </a:rPr>
              <a:t>advocacy</a:t>
            </a:r>
            <a:endParaRPr lang="pt-BR" b="0">
              <a:solidFill>
                <a:schemeClr val="tx1">
                  <a:lumMod val="95000"/>
                  <a:lumOff val="5000"/>
                </a:schemeClr>
              </a:solidFill>
            </a:endParaRPr>
          </a:p>
          <a:p>
            <a:pPr marL="457200" indent="-457200" algn="l">
              <a:spcAft>
                <a:spcPts val="1000"/>
              </a:spcAft>
              <a:buFont typeface="Arial" panose="020B0604020202020204" pitchFamily="34" charset="0"/>
              <a:buChar char="•"/>
            </a:pPr>
            <a:endParaRPr lang="pt-BR"/>
          </a:p>
        </p:txBody>
      </p:sp>
      <p:pic>
        <p:nvPicPr>
          <p:cNvPr id="2" name="Grafik 1" descr="Ein Bild, das Text enthält.&#10;&#10;Beschreibung automatisch generiert.">
            <a:extLst>
              <a:ext uri="{FF2B5EF4-FFF2-40B4-BE49-F238E27FC236}">
                <a16:creationId xmlns:a16="http://schemas.microsoft.com/office/drawing/2014/main" id="{11408E67-46A9-4E11-9FFE-B53E1C2D1F30}"/>
              </a:ext>
            </a:extLst>
          </p:cNvPr>
          <p:cNvPicPr>
            <a:picLocks noChangeAspect="1"/>
          </p:cNvPicPr>
          <p:nvPr/>
        </p:nvPicPr>
        <p:blipFill rotWithShape="1">
          <a:blip r:embed="rId3"/>
          <a:srcRect b="23684"/>
          <a:stretch/>
        </p:blipFill>
        <p:spPr>
          <a:xfrm>
            <a:off x="6423294" y="1"/>
            <a:ext cx="2720706" cy="616688"/>
          </a:xfrm>
          <a:prstGeom prst="rect">
            <a:avLst/>
          </a:prstGeom>
        </p:spPr>
      </p:pic>
    </p:spTree>
    <p:extLst>
      <p:ext uri="{BB962C8B-B14F-4D97-AF65-F5344CB8AC3E}">
        <p14:creationId xmlns:p14="http://schemas.microsoft.com/office/powerpoint/2010/main" val="300393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A30B3-BD45-42D7-BD62-F4FD3CD138F3}"/>
              </a:ext>
            </a:extLst>
          </p:cNvPr>
          <p:cNvSpPr>
            <a:spLocks noGrp="1"/>
          </p:cNvSpPr>
          <p:nvPr>
            <p:ph type="ctrTitle"/>
          </p:nvPr>
        </p:nvSpPr>
        <p:spPr>
          <a:xfrm>
            <a:off x="472508" y="4104167"/>
            <a:ext cx="2440812" cy="474478"/>
          </a:xfrm>
        </p:spPr>
        <p:txBody>
          <a:bodyPr>
            <a:normAutofit fontScale="90000"/>
          </a:bodyPr>
          <a:lstStyle/>
          <a:p>
            <a:pPr algn="l"/>
            <a:r>
              <a:rPr lang="de-CH" err="1"/>
              <a:t>Contatos</a:t>
            </a:r>
            <a:r>
              <a:rPr lang="de-CH"/>
              <a:t>:</a:t>
            </a:r>
          </a:p>
        </p:txBody>
      </p:sp>
      <p:sp>
        <p:nvSpPr>
          <p:cNvPr id="3" name="Untertitel 2">
            <a:extLst>
              <a:ext uri="{FF2B5EF4-FFF2-40B4-BE49-F238E27FC236}">
                <a16:creationId xmlns:a16="http://schemas.microsoft.com/office/drawing/2014/main" id="{DECFEC75-ECE5-4384-B856-9FC1239D6FCA}"/>
              </a:ext>
            </a:extLst>
          </p:cNvPr>
          <p:cNvSpPr>
            <a:spLocks noGrp="1"/>
          </p:cNvSpPr>
          <p:nvPr>
            <p:ph type="subTitle" idx="1"/>
          </p:nvPr>
        </p:nvSpPr>
        <p:spPr>
          <a:xfrm>
            <a:off x="472508" y="4589004"/>
            <a:ext cx="7877275" cy="1641676"/>
          </a:xfrm>
        </p:spPr>
        <p:txBody>
          <a:bodyPr vert="horz" lIns="91440" tIns="45720" rIns="91440" bIns="45720" rtlCol="0" anchor="t">
            <a:normAutofit fontScale="92500" lnSpcReduction="20000"/>
          </a:bodyPr>
          <a:lstStyle/>
          <a:p>
            <a:pPr algn="l">
              <a:spcAft>
                <a:spcPts val="800"/>
              </a:spcAft>
            </a:pPr>
            <a:r>
              <a:rPr lang="de-CH" sz="2000"/>
              <a:t>Ralf Willinger </a:t>
            </a:r>
            <a:r>
              <a:rPr lang="de-CH" sz="2000">
                <a:hlinkClick r:id="rId2"/>
              </a:rPr>
              <a:t>r.willinger@tdh.de</a:t>
            </a:r>
            <a:endParaRPr lang="de-CH" sz="2000"/>
          </a:p>
          <a:p>
            <a:pPr algn="l">
              <a:spcAft>
                <a:spcPts val="800"/>
              </a:spcAft>
            </a:pPr>
            <a:r>
              <a:rPr lang="de-CH" sz="2000"/>
              <a:t>Andrea Zellhuber</a:t>
            </a:r>
          </a:p>
          <a:p>
            <a:pPr algn="l">
              <a:spcAft>
                <a:spcPts val="800"/>
              </a:spcAft>
            </a:pPr>
            <a:r>
              <a:rPr lang="de-CH" sz="2000">
                <a:hlinkClick r:id="rId3"/>
              </a:rPr>
              <a:t>Andrea.Zellhuber@terredeshommesschweiz.ch</a:t>
            </a:r>
            <a:endParaRPr lang="de-CH" sz="2000"/>
          </a:p>
          <a:p>
            <a:pPr algn="l">
              <a:spcAft>
                <a:spcPts val="800"/>
              </a:spcAft>
            </a:pPr>
            <a:r>
              <a:rPr lang="pt-BR" sz="2000"/>
              <a:t>Bruna Leite </a:t>
            </a:r>
            <a:r>
              <a:rPr lang="pt-BR" sz="2000">
                <a:hlinkClick r:id="rId4"/>
              </a:rPr>
              <a:t>b.leite@tdh-latinoamerica.de</a:t>
            </a:r>
            <a:endParaRPr lang="pt-BR" sz="2000"/>
          </a:p>
          <a:p>
            <a:pPr algn="l"/>
            <a:endParaRPr lang="de-CH" sz="2600"/>
          </a:p>
          <a:p>
            <a:pPr algn="l"/>
            <a:endParaRPr lang="de-CH" sz="2600"/>
          </a:p>
          <a:p>
            <a:pPr algn="l"/>
            <a:endParaRPr lang="de-CH" sz="2600"/>
          </a:p>
        </p:txBody>
      </p:sp>
      <p:pic>
        <p:nvPicPr>
          <p:cNvPr id="4" name="Picture 2">
            <a:extLst>
              <a:ext uri="{FF2B5EF4-FFF2-40B4-BE49-F238E27FC236}">
                <a16:creationId xmlns:a16="http://schemas.microsoft.com/office/drawing/2014/main" id="{43EE011A-C232-4630-8E13-9478335E3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635" y="939209"/>
            <a:ext cx="3218006" cy="4289351"/>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6B290F57-40CB-490D-BBDF-20556F491507}"/>
              </a:ext>
            </a:extLst>
          </p:cNvPr>
          <p:cNvSpPr txBox="1">
            <a:spLocks/>
          </p:cNvSpPr>
          <p:nvPr/>
        </p:nvSpPr>
        <p:spPr>
          <a:xfrm>
            <a:off x="472508" y="939209"/>
            <a:ext cx="3036236" cy="67694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2800" b="1" i="0" kern="1200" spc="100">
                <a:solidFill>
                  <a:schemeClr val="accent5"/>
                </a:solidFill>
                <a:latin typeface="Myriad Pro"/>
                <a:ea typeface="+mj-ea"/>
                <a:cs typeface="Myriad Pro"/>
              </a:defRPr>
            </a:lvl1pPr>
          </a:lstStyle>
          <a:p>
            <a:pPr algn="l"/>
            <a:r>
              <a:rPr lang="de-CH"/>
              <a:t>Mais </a:t>
            </a:r>
            <a:r>
              <a:rPr lang="de-CH" err="1"/>
              <a:t>informa</a:t>
            </a:r>
            <a:r>
              <a:rPr lang="pt-BR" err="1"/>
              <a:t>ções</a:t>
            </a:r>
            <a:r>
              <a:rPr lang="pt-BR"/>
              <a:t>: </a:t>
            </a:r>
            <a:endParaRPr lang="de-CH"/>
          </a:p>
        </p:txBody>
      </p:sp>
      <p:sp>
        <p:nvSpPr>
          <p:cNvPr id="6" name="Untertitel 2">
            <a:extLst>
              <a:ext uri="{FF2B5EF4-FFF2-40B4-BE49-F238E27FC236}">
                <a16:creationId xmlns:a16="http://schemas.microsoft.com/office/drawing/2014/main" id="{1B2BB56A-692E-49D5-B3F4-5E7F3EE92C67}"/>
              </a:ext>
            </a:extLst>
          </p:cNvPr>
          <p:cNvSpPr txBox="1">
            <a:spLocks/>
          </p:cNvSpPr>
          <p:nvPr/>
        </p:nvSpPr>
        <p:spPr>
          <a:xfrm>
            <a:off x="472507" y="1982972"/>
            <a:ext cx="4460999" cy="2063865"/>
          </a:xfrm>
          <a:prstGeom prst="rect">
            <a:avLst/>
          </a:prstGeom>
        </p:spPr>
        <p:txBody>
          <a:bodyPr vert="horz" lIns="91440" tIns="45720" rIns="91440" bIns="45720" rtlCol="0" anchor="t">
            <a:normAutofit lnSpcReduction="10000"/>
          </a:bodyPr>
          <a:lstStyle>
            <a:lvl1pPr marL="0" indent="0" algn="ctr" defTabSz="914400" rtl="0" eaLnBrk="1" latinLnBrk="0" hangingPunct="1">
              <a:spcBef>
                <a:spcPct val="20000"/>
              </a:spcBef>
              <a:buFont typeface="Arial" panose="020B0604020202020204" pitchFamily="34" charset="0"/>
              <a:buNone/>
              <a:defRPr sz="2400" b="1" i="0" kern="1200" spc="100">
                <a:solidFill>
                  <a:schemeClr val="tx1">
                    <a:tint val="75000"/>
                  </a:schemeClr>
                </a:solidFill>
                <a:latin typeface="Myriad Pro"/>
                <a:ea typeface="+mn-ea"/>
                <a:cs typeface="Myriad Pro"/>
              </a:defRPr>
            </a:lvl1pPr>
            <a:lvl2pPr marL="457200" indent="0" algn="ctr" defTabSz="914400" rtl="0" eaLnBrk="1" latinLnBrk="0" hangingPunct="1">
              <a:spcBef>
                <a:spcPct val="20000"/>
              </a:spcBef>
              <a:buFont typeface="Arial" panose="020B0604020202020204" pitchFamily="34" charset="0"/>
              <a:buNone/>
              <a:defRPr sz="2200" b="0" i="0" kern="1200">
                <a:solidFill>
                  <a:schemeClr val="tx1">
                    <a:tint val="75000"/>
                  </a:schemeClr>
                </a:solidFill>
                <a:latin typeface="Myriad Pro"/>
                <a:ea typeface="+mn-ea"/>
                <a:cs typeface="Myriad Pro"/>
              </a:defRPr>
            </a:lvl2pPr>
            <a:lvl3pPr marL="914400" indent="0" algn="ctr" defTabSz="914400" rtl="0" eaLnBrk="1" latinLnBrk="0" hangingPunct="1">
              <a:spcBef>
                <a:spcPct val="20000"/>
              </a:spcBef>
              <a:buFont typeface="Arial" panose="020B0604020202020204" pitchFamily="34" charset="0"/>
              <a:buNone/>
              <a:defRPr sz="1800" b="0" i="0" kern="1200">
                <a:solidFill>
                  <a:schemeClr val="tx1">
                    <a:tint val="75000"/>
                  </a:schemeClr>
                </a:solidFill>
                <a:latin typeface="Myriad Pro"/>
                <a:ea typeface="+mn-ea"/>
                <a:cs typeface="Myriad Pro"/>
              </a:defRPr>
            </a:lvl3pPr>
            <a:lvl4pPr marL="1371600" indent="0" algn="ctr" defTabSz="914400" rtl="0" eaLnBrk="1" latinLnBrk="0" hangingPunct="1">
              <a:spcBef>
                <a:spcPct val="20000"/>
              </a:spcBef>
              <a:buFont typeface="Arial" panose="020B0604020202020204" pitchFamily="34" charset="0"/>
              <a:buNone/>
              <a:defRPr sz="1600" b="0" i="0" kern="1200">
                <a:solidFill>
                  <a:schemeClr val="tx1">
                    <a:tint val="75000"/>
                  </a:schemeClr>
                </a:solidFill>
                <a:latin typeface="Myriad Pro"/>
                <a:ea typeface="+mn-ea"/>
                <a:cs typeface="Myriad Pro"/>
              </a:defRPr>
            </a:lvl4pPr>
            <a:lvl5pPr marL="1828800" indent="0" algn="ctr" defTabSz="914400" rtl="0" eaLnBrk="1" latinLnBrk="0" hangingPunct="1">
              <a:spcBef>
                <a:spcPct val="20000"/>
              </a:spcBef>
              <a:buFont typeface="Arial" panose="020B0604020202020204" pitchFamily="34" charset="0"/>
              <a:buNone/>
              <a:defRPr sz="1400" b="0" i="0" kern="1200">
                <a:solidFill>
                  <a:schemeClr val="tx1">
                    <a:tint val="75000"/>
                  </a:schemeClr>
                </a:solidFill>
                <a:latin typeface="Myriad Pro"/>
                <a:ea typeface="+mn-ea"/>
                <a:cs typeface="Myriad Pro"/>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de-CH" sz="1800">
                <a:hlinkClick r:id="rId6"/>
              </a:rPr>
              <a:t>https://www.terredeshommesschweiz.ch/was-wir-tun/kampagnen/waffenhandel/</a:t>
            </a:r>
            <a:endParaRPr lang="de-CH" sz="1800"/>
          </a:p>
          <a:p>
            <a:pPr algn="l"/>
            <a:endParaRPr lang="de-CH" sz="1800"/>
          </a:p>
          <a:p>
            <a:pPr algn="l"/>
            <a:r>
              <a:rPr lang="de-CH" sz="1800">
                <a:hlinkClick r:id="rId7"/>
              </a:rPr>
              <a:t>www.tdh.de/kleinwaffen</a:t>
            </a:r>
            <a:endParaRPr lang="de-CH" sz="1800"/>
          </a:p>
          <a:p>
            <a:pPr algn="l"/>
            <a:endParaRPr lang="de-CH" sz="1800"/>
          </a:p>
          <a:p>
            <a:pPr algn="l"/>
            <a:r>
              <a:rPr lang="de-CH" sz="1800">
                <a:hlinkClick r:id="rId8"/>
              </a:rPr>
              <a:t>https://tdh-latinoamerica.de/</a:t>
            </a:r>
            <a:r>
              <a:rPr lang="de-CH" sz="1800"/>
              <a:t> </a:t>
            </a:r>
            <a:endParaRPr lang="de-CH"/>
          </a:p>
          <a:p>
            <a:pPr algn="l"/>
            <a:endParaRPr lang="de-CH" sz="1800"/>
          </a:p>
          <a:p>
            <a:pPr algn="l"/>
            <a:endParaRPr lang="de-CH" sz="1800"/>
          </a:p>
          <a:p>
            <a:pPr algn="l"/>
            <a:endParaRPr lang="de-CH" sz="2600"/>
          </a:p>
          <a:p>
            <a:pPr algn="l"/>
            <a:endParaRPr lang="de-CH" sz="2600"/>
          </a:p>
          <a:p>
            <a:pPr algn="l"/>
            <a:endParaRPr lang="de-CH" sz="2600"/>
          </a:p>
        </p:txBody>
      </p:sp>
      <p:pic>
        <p:nvPicPr>
          <p:cNvPr id="8" name="Grafik 7" descr="Ein Bild, das Text enthält.&#10;&#10;Beschreibung automatisch generiert.">
            <a:extLst>
              <a:ext uri="{FF2B5EF4-FFF2-40B4-BE49-F238E27FC236}">
                <a16:creationId xmlns:a16="http://schemas.microsoft.com/office/drawing/2014/main" id="{5BAB3224-563E-458D-B81B-9C651189EA96}"/>
              </a:ext>
            </a:extLst>
          </p:cNvPr>
          <p:cNvPicPr>
            <a:picLocks noChangeAspect="1"/>
          </p:cNvPicPr>
          <p:nvPr/>
        </p:nvPicPr>
        <p:blipFill rotWithShape="1">
          <a:blip r:embed="rId9"/>
          <a:srcRect b="23684"/>
          <a:stretch/>
        </p:blipFill>
        <p:spPr>
          <a:xfrm>
            <a:off x="6423294" y="1"/>
            <a:ext cx="2720706" cy="616688"/>
          </a:xfrm>
          <a:prstGeom prst="rect">
            <a:avLst/>
          </a:prstGeom>
        </p:spPr>
      </p:pic>
    </p:spTree>
    <p:extLst>
      <p:ext uri="{BB962C8B-B14F-4D97-AF65-F5344CB8AC3E}">
        <p14:creationId xmlns:p14="http://schemas.microsoft.com/office/powerpoint/2010/main" val="287989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Zeitung enthält.&#10;&#10;Automatisch generierte Beschreibung">
            <a:extLst>
              <a:ext uri="{FF2B5EF4-FFF2-40B4-BE49-F238E27FC236}">
                <a16:creationId xmlns:a16="http://schemas.microsoft.com/office/drawing/2014/main" id="{387D3F88-81B4-4CE5-83BC-6BE39DA92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65" y="1"/>
            <a:ext cx="8948669" cy="6333980"/>
          </a:xfrm>
          <a:prstGeom prst="rect">
            <a:avLst/>
          </a:prstGeom>
        </p:spPr>
      </p:pic>
    </p:spTree>
    <p:extLst>
      <p:ext uri="{BB962C8B-B14F-4D97-AF65-F5344CB8AC3E}">
        <p14:creationId xmlns:p14="http://schemas.microsoft.com/office/powerpoint/2010/main" val="11398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A1A25-4ED7-405C-9DD3-6451FDBB5FD9}"/>
              </a:ext>
            </a:extLst>
          </p:cNvPr>
          <p:cNvSpPr>
            <a:spLocks noGrp="1"/>
          </p:cNvSpPr>
          <p:nvPr>
            <p:ph type="ctrTitle"/>
          </p:nvPr>
        </p:nvSpPr>
        <p:spPr>
          <a:xfrm>
            <a:off x="625916" y="217320"/>
            <a:ext cx="8518084" cy="709485"/>
          </a:xfrm>
        </p:spPr>
        <p:txBody>
          <a:bodyPr/>
          <a:lstStyle/>
          <a:p>
            <a:r>
              <a:rPr lang="pt-BR"/>
              <a:t>Violência Policial</a:t>
            </a:r>
            <a:endParaRPr lang="de-CH"/>
          </a:p>
        </p:txBody>
      </p:sp>
      <p:sp>
        <p:nvSpPr>
          <p:cNvPr id="3" name="Untertitel 2">
            <a:extLst>
              <a:ext uri="{FF2B5EF4-FFF2-40B4-BE49-F238E27FC236}">
                <a16:creationId xmlns:a16="http://schemas.microsoft.com/office/drawing/2014/main" id="{005DF3E9-E5FA-443A-A3B2-5BDF5BBB9C9F}"/>
              </a:ext>
            </a:extLst>
          </p:cNvPr>
          <p:cNvSpPr>
            <a:spLocks noGrp="1"/>
          </p:cNvSpPr>
          <p:nvPr>
            <p:ph type="subTitle" idx="1"/>
          </p:nvPr>
        </p:nvSpPr>
        <p:spPr>
          <a:xfrm>
            <a:off x="302389" y="931164"/>
            <a:ext cx="8518083" cy="5037149"/>
          </a:xfrm>
        </p:spPr>
        <p:txBody>
          <a:bodyPr vert="horz" lIns="91440" tIns="45720" rIns="91440" bIns="45720" rtlCol="0" anchor="t">
            <a:normAutofit lnSpcReduction="10000"/>
          </a:bodyPr>
          <a:lstStyle/>
          <a:p>
            <a:pPr algn="l"/>
            <a:r>
              <a:rPr lang="pt-BR"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Em  2019  47.773 pessoas foram vítimas de violência letal no país, sendo 13,3% das mortes violentas intencionais causadas pelo Estado. </a:t>
            </a:r>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algn="l"/>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l">
              <a:buFont typeface="Symbol" panose="05050102010706020507" pitchFamily="18" charset="2"/>
              <a:buChar char=""/>
            </a:pPr>
            <a:r>
              <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A cada 90 minutos, uma pessoa</a:t>
            </a:r>
          </a:p>
          <a:p>
            <a:pPr indent="358775" algn="l"/>
            <a:r>
              <a:rPr lang="pt-BR" sz="1800">
                <a:solidFill>
                  <a:schemeClr val="tx1"/>
                </a:solidFill>
                <a:effectLst/>
                <a:latin typeface="Arial"/>
                <a:ea typeface="MS Mincho"/>
                <a:cs typeface="Times New Roman"/>
              </a:rPr>
              <a:t>é morta em decorrência de uma</a:t>
            </a:r>
            <a:r>
              <a:rPr lang="pt-BR" sz="1800">
                <a:solidFill>
                  <a:schemeClr val="tx1"/>
                </a:solidFill>
                <a:latin typeface="Arial"/>
                <a:ea typeface="MS Mincho"/>
                <a:cs typeface="Times New Roman"/>
              </a:rPr>
              <a:t> </a:t>
            </a:r>
            <a:endPar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p>
            <a:pPr lvl="0" indent="358775" algn="l"/>
            <a:r>
              <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ação policial</a:t>
            </a:r>
          </a:p>
          <a:p>
            <a:pPr marL="342900" lvl="0" indent="-342900" algn="l">
              <a:buFont typeface="Symbol" panose="05050102010706020507" pitchFamily="18" charset="2"/>
              <a:buChar char=""/>
            </a:pPr>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l">
              <a:buFont typeface="Symbol" panose="05050102010706020507" pitchFamily="18" charset="2"/>
              <a:buChar char=""/>
            </a:pPr>
            <a:r>
              <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99,3% são do sexo masculino</a:t>
            </a:r>
          </a:p>
          <a:p>
            <a:pPr marL="342900" indent="-342900" algn="l">
              <a:buFont typeface="Symbol" panose="05050102010706020507" pitchFamily="18" charset="2"/>
              <a:buChar char=""/>
            </a:pPr>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l">
              <a:buFont typeface="Symbol" panose="05050102010706020507" pitchFamily="18" charset="2"/>
              <a:buChar char=""/>
            </a:pPr>
            <a:r>
              <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55,1% são jovens até 24 anos</a:t>
            </a:r>
          </a:p>
          <a:p>
            <a:pPr marL="342900" lvl="0" indent="-342900" algn="l">
              <a:buFont typeface="Symbol" panose="05050102010706020507" pitchFamily="18" charset="2"/>
              <a:buChar char=""/>
            </a:pPr>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l">
              <a:buFont typeface="Symbol" panose="05050102010706020507" pitchFamily="18" charset="2"/>
              <a:buChar char=""/>
            </a:pPr>
            <a:r>
              <a:rPr lang="pt-BR"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79,1% das vítimas são negras</a:t>
            </a:r>
            <a:endParaRPr lang="de-CH" sz="18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indent="-342900" algn="l">
              <a:buFont typeface="Symbol" panose="05050102010706020507" pitchFamily="18" charset="2"/>
              <a:buChar char=""/>
            </a:pPr>
            <a:endParaRPr lang="pt-BR" sz="1800">
              <a:solidFill>
                <a:schemeClr val="tx1"/>
              </a:solidFill>
              <a:latin typeface="Arial"/>
              <a:ea typeface="MS Mincho"/>
              <a:cs typeface="Times New Roman"/>
            </a:endParaRPr>
          </a:p>
          <a:p>
            <a:pPr marL="342900" indent="-342900" algn="l">
              <a:buFont typeface="Symbol" panose="05050102010706020507" pitchFamily="18" charset="2"/>
              <a:buChar char=""/>
            </a:pPr>
            <a:r>
              <a:rPr lang="pt-BR" sz="1800">
                <a:solidFill>
                  <a:schemeClr val="tx1"/>
                </a:solidFill>
                <a:latin typeface="Arial"/>
                <a:ea typeface="MS Mincho"/>
                <a:cs typeface="Times New Roman"/>
              </a:rPr>
              <a:t>Um em cada cinco assassinatos em São Paulo é cometido pela polícia. As mortes pela polícia são concentradas em 20 municípios, em algumas regiões até 45% dos casos</a:t>
            </a:r>
          </a:p>
          <a:p>
            <a:pPr marL="342900" indent="-342900" algn="l">
              <a:buFont typeface="Symbol" panose="05050102010706020507" pitchFamily="18" charset="2"/>
              <a:buChar char=""/>
            </a:pPr>
            <a:endParaRPr lang="pt-BR" sz="1800" b="0">
              <a:ea typeface="MS Mincho"/>
              <a:cs typeface="Times New Roman"/>
            </a:endParaRPr>
          </a:p>
          <a:p>
            <a:endParaRPr lang="de-CH"/>
          </a:p>
        </p:txBody>
      </p:sp>
      <p:pic>
        <p:nvPicPr>
          <p:cNvPr id="4" name="Grafik 3" descr="Ein Bild, das Person enthält.&#10;&#10;Automatisch generierte Beschreibung">
            <a:extLst>
              <a:ext uri="{FF2B5EF4-FFF2-40B4-BE49-F238E27FC236}">
                <a16:creationId xmlns:a16="http://schemas.microsoft.com/office/drawing/2014/main" id="{0D87B7E5-3E31-4642-83C3-6DC6186A8DFE}"/>
              </a:ext>
            </a:extLst>
          </p:cNvPr>
          <p:cNvPicPr>
            <a:picLocks noChangeAspect="1"/>
          </p:cNvPicPr>
          <p:nvPr/>
        </p:nvPicPr>
        <p:blipFill>
          <a:blip r:embed="rId3"/>
          <a:stretch>
            <a:fillRect/>
          </a:stretch>
        </p:blipFill>
        <p:spPr>
          <a:xfrm>
            <a:off x="5731355" y="1850495"/>
            <a:ext cx="2114757" cy="2682313"/>
          </a:xfrm>
          <a:prstGeom prst="rect">
            <a:avLst/>
          </a:prstGeom>
        </p:spPr>
      </p:pic>
      <p:sp>
        <p:nvSpPr>
          <p:cNvPr id="5" name="Textfeld 4">
            <a:extLst>
              <a:ext uri="{FF2B5EF4-FFF2-40B4-BE49-F238E27FC236}">
                <a16:creationId xmlns:a16="http://schemas.microsoft.com/office/drawing/2014/main" id="{1A22B112-ADF6-44C5-BA8A-0CF984D9B2D5}"/>
              </a:ext>
            </a:extLst>
          </p:cNvPr>
          <p:cNvSpPr txBox="1"/>
          <p:nvPr/>
        </p:nvSpPr>
        <p:spPr>
          <a:xfrm>
            <a:off x="175846" y="5978765"/>
            <a:ext cx="6330462" cy="307777"/>
          </a:xfrm>
          <a:prstGeom prst="rect">
            <a:avLst/>
          </a:prstGeom>
          <a:noFill/>
        </p:spPr>
        <p:txBody>
          <a:bodyPr wrap="square" lIns="91440" tIns="45720" rIns="91440" bIns="45720" rtlCol="0" anchor="t">
            <a:spAutoFit/>
          </a:bodyPr>
          <a:lstStyle/>
          <a:p>
            <a:r>
              <a:rPr lang="en-US" sz="1400">
                <a:effectLst/>
                <a:latin typeface="Arial"/>
                <a:ea typeface="Arial" panose="020B0604020202020204" pitchFamily="34" charset="0"/>
                <a:cs typeface="Times New Roman"/>
              </a:rPr>
              <a:t>Fonte: </a:t>
            </a:r>
            <a:r>
              <a:rPr lang="en-US" sz="1400" err="1">
                <a:effectLst/>
                <a:latin typeface="Arial"/>
                <a:ea typeface="Arial" panose="020B0604020202020204" pitchFamily="34" charset="0"/>
                <a:cs typeface="Times New Roman"/>
              </a:rPr>
              <a:t>Fórum</a:t>
            </a:r>
            <a:r>
              <a:rPr lang="en-US" sz="1400">
                <a:effectLst/>
                <a:latin typeface="Arial"/>
                <a:ea typeface="Arial" panose="020B0604020202020204" pitchFamily="34" charset="0"/>
                <a:cs typeface="Times New Roman"/>
              </a:rPr>
              <a:t> Brasileiro de Segurança Pública, 2020</a:t>
            </a:r>
            <a:r>
              <a:rPr lang="en-US" sz="1400">
                <a:latin typeface="Arial"/>
                <a:ea typeface="Arial" panose="020B0604020202020204" pitchFamily="34" charset="0"/>
                <a:cs typeface="Times New Roman"/>
              </a:rPr>
              <a:t>, et al.</a:t>
            </a:r>
            <a:endParaRPr lang="de-CH" sz="1400"/>
          </a:p>
        </p:txBody>
      </p:sp>
      <p:pic>
        <p:nvPicPr>
          <p:cNvPr id="7" name="Grafik 6" descr="Ein Bild, das Text enthält.&#10;&#10;Beschreibung automatisch generiert.">
            <a:extLst>
              <a:ext uri="{FF2B5EF4-FFF2-40B4-BE49-F238E27FC236}">
                <a16:creationId xmlns:a16="http://schemas.microsoft.com/office/drawing/2014/main" id="{FAC60A99-213D-43F9-BF85-B1F664EDA6BB}"/>
              </a:ext>
            </a:extLst>
          </p:cNvPr>
          <p:cNvPicPr>
            <a:picLocks noChangeAspect="1"/>
          </p:cNvPicPr>
          <p:nvPr/>
        </p:nvPicPr>
        <p:blipFill rotWithShape="1">
          <a:blip r:embed="rId4"/>
          <a:srcRect b="23684"/>
          <a:stretch/>
        </p:blipFill>
        <p:spPr>
          <a:xfrm>
            <a:off x="6598348" y="1"/>
            <a:ext cx="2545652" cy="575499"/>
          </a:xfrm>
          <a:prstGeom prst="rect">
            <a:avLst/>
          </a:prstGeom>
        </p:spPr>
      </p:pic>
    </p:spTree>
    <p:extLst>
      <p:ext uri="{BB962C8B-B14F-4D97-AF65-F5344CB8AC3E}">
        <p14:creationId xmlns:p14="http://schemas.microsoft.com/office/powerpoint/2010/main" val="210131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CFC9DA26-FD03-4417-8CF3-9629D3229AF8}"/>
              </a:ext>
            </a:extLst>
          </p:cNvPr>
          <p:cNvGraphicFramePr>
            <a:graphicFrameLocks/>
          </p:cNvGraphicFramePr>
          <p:nvPr>
            <p:extLst>
              <p:ext uri="{D42A27DB-BD31-4B8C-83A1-F6EECF244321}">
                <p14:modId xmlns:p14="http://schemas.microsoft.com/office/powerpoint/2010/main" val="309595304"/>
              </p:ext>
            </p:extLst>
          </p:nvPr>
        </p:nvGraphicFramePr>
        <p:xfrm>
          <a:off x="425303" y="978195"/>
          <a:ext cx="8314660" cy="4720855"/>
        </p:xfrm>
        <a:graphic>
          <a:graphicData uri="http://schemas.openxmlformats.org/drawingml/2006/chart">
            <c:chart xmlns:c="http://schemas.openxmlformats.org/drawingml/2006/chart" xmlns:r="http://schemas.openxmlformats.org/officeDocument/2006/relationships" r:id="rId3"/>
          </a:graphicData>
        </a:graphic>
      </p:graphicFrame>
      <p:pic>
        <p:nvPicPr>
          <p:cNvPr id="2" name="Grafik 1" descr="Ein Bild, das Text enthält.&#10;&#10;Beschreibung automatisch generiert.">
            <a:extLst>
              <a:ext uri="{FF2B5EF4-FFF2-40B4-BE49-F238E27FC236}">
                <a16:creationId xmlns:a16="http://schemas.microsoft.com/office/drawing/2014/main" id="{D74FB3FA-8AD4-48CC-8718-1D9808351C1C}"/>
              </a:ext>
            </a:extLst>
          </p:cNvPr>
          <p:cNvPicPr>
            <a:picLocks noChangeAspect="1"/>
          </p:cNvPicPr>
          <p:nvPr/>
        </p:nvPicPr>
        <p:blipFill rotWithShape="1">
          <a:blip r:embed="rId4"/>
          <a:srcRect b="23684"/>
          <a:stretch/>
        </p:blipFill>
        <p:spPr>
          <a:xfrm>
            <a:off x="6423294" y="1"/>
            <a:ext cx="2720706" cy="616688"/>
          </a:xfrm>
          <a:prstGeom prst="rect">
            <a:avLst/>
          </a:prstGeom>
        </p:spPr>
      </p:pic>
      <p:sp>
        <p:nvSpPr>
          <p:cNvPr id="5" name="Textfeld 4">
            <a:extLst>
              <a:ext uri="{FF2B5EF4-FFF2-40B4-BE49-F238E27FC236}">
                <a16:creationId xmlns:a16="http://schemas.microsoft.com/office/drawing/2014/main" id="{5B33BC2A-9C6C-447E-8ED7-8435579980AD}"/>
              </a:ext>
            </a:extLst>
          </p:cNvPr>
          <p:cNvSpPr txBox="1"/>
          <p:nvPr/>
        </p:nvSpPr>
        <p:spPr>
          <a:xfrm>
            <a:off x="175846" y="5978765"/>
            <a:ext cx="6330462" cy="246221"/>
          </a:xfrm>
          <a:prstGeom prst="rect">
            <a:avLst/>
          </a:prstGeom>
          <a:noFill/>
        </p:spPr>
        <p:txBody>
          <a:bodyPr wrap="square" lIns="91440" tIns="45720" rIns="91440" bIns="45720" rtlCol="0" anchor="t">
            <a:spAutoFit/>
          </a:bodyPr>
          <a:lstStyle/>
          <a:p>
            <a:r>
              <a:rPr lang="en-US" sz="1000">
                <a:effectLst/>
                <a:latin typeface="Arial"/>
                <a:ea typeface="Arial" panose="020B0604020202020204" pitchFamily="34" charset="0"/>
                <a:cs typeface="Times New Roman"/>
              </a:rPr>
              <a:t>Fonte: </a:t>
            </a:r>
            <a:r>
              <a:rPr lang="en-US" sz="1000" err="1">
                <a:effectLst/>
                <a:latin typeface="Arial"/>
                <a:ea typeface="Arial" panose="020B0604020202020204" pitchFamily="34" charset="0"/>
                <a:cs typeface="Times New Roman"/>
              </a:rPr>
              <a:t>Fórum</a:t>
            </a:r>
            <a:r>
              <a:rPr lang="en-US" sz="1000">
                <a:effectLst/>
                <a:latin typeface="Arial"/>
                <a:ea typeface="Arial" panose="020B0604020202020204" pitchFamily="34" charset="0"/>
                <a:cs typeface="Times New Roman"/>
              </a:rPr>
              <a:t> Brasileiro de Segurança Pública, 2020</a:t>
            </a:r>
            <a:endParaRPr lang="de-CH" sz="1000"/>
          </a:p>
        </p:txBody>
      </p:sp>
    </p:spTree>
    <p:extLst>
      <p:ext uri="{BB962C8B-B14F-4D97-AF65-F5344CB8AC3E}">
        <p14:creationId xmlns:p14="http://schemas.microsoft.com/office/powerpoint/2010/main" val="5373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9">
            <a:extLst>
              <a:ext uri="{FF2B5EF4-FFF2-40B4-BE49-F238E27FC236}">
                <a16:creationId xmlns:a16="http://schemas.microsoft.com/office/drawing/2014/main" id="{F8ABA714-A473-434F-8F2C-CCA804514B24}"/>
              </a:ext>
            </a:extLst>
          </p:cNvPr>
          <p:cNvGrpSpPr/>
          <p:nvPr/>
        </p:nvGrpSpPr>
        <p:grpSpPr>
          <a:xfrm>
            <a:off x="1062407" y="1964515"/>
            <a:ext cx="7332809" cy="3046755"/>
            <a:chOff x="0" y="0"/>
            <a:chExt cx="5838190" cy="2045970"/>
          </a:xfrm>
        </p:grpSpPr>
        <p:grpSp>
          <p:nvGrpSpPr>
            <p:cNvPr id="5" name="Group 17">
              <a:extLst>
                <a:ext uri="{FF2B5EF4-FFF2-40B4-BE49-F238E27FC236}">
                  <a16:creationId xmlns:a16="http://schemas.microsoft.com/office/drawing/2014/main" id="{11F8DA5C-B37E-431C-B70D-3990BF990689}"/>
                </a:ext>
              </a:extLst>
            </p:cNvPr>
            <p:cNvGrpSpPr/>
            <p:nvPr/>
          </p:nvGrpSpPr>
          <p:grpSpPr>
            <a:xfrm>
              <a:off x="0" y="0"/>
              <a:ext cx="5838190" cy="1722120"/>
              <a:chOff x="0" y="0"/>
              <a:chExt cx="5838190" cy="1722120"/>
            </a:xfrm>
          </p:grpSpPr>
          <p:pic>
            <p:nvPicPr>
              <p:cNvPr id="7" name="Imagem 3">
                <a:extLst>
                  <a:ext uri="{FF2B5EF4-FFF2-40B4-BE49-F238E27FC236}">
                    <a16:creationId xmlns:a16="http://schemas.microsoft.com/office/drawing/2014/main" id="{37EB3388-A246-4EC9-B0B3-D6DE94AF7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868930" cy="1722120"/>
              </a:xfrm>
              <a:prstGeom prst="rect">
                <a:avLst/>
              </a:prstGeom>
            </p:spPr>
          </p:pic>
          <p:pic>
            <p:nvPicPr>
              <p:cNvPr id="8" name="Imagem 6">
                <a:extLst>
                  <a:ext uri="{FF2B5EF4-FFF2-40B4-BE49-F238E27FC236}">
                    <a16:creationId xmlns:a16="http://schemas.microsoft.com/office/drawing/2014/main" id="{79EB4864-BAF1-448F-9048-4617561F40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0"/>
                <a:ext cx="2866390" cy="1720215"/>
              </a:xfrm>
              <a:prstGeom prst="rect">
                <a:avLst/>
              </a:prstGeom>
            </p:spPr>
          </p:pic>
        </p:grpSp>
        <p:sp>
          <p:nvSpPr>
            <p:cNvPr id="6" name="Text Box 18">
              <a:extLst>
                <a:ext uri="{FF2B5EF4-FFF2-40B4-BE49-F238E27FC236}">
                  <a16:creationId xmlns:a16="http://schemas.microsoft.com/office/drawing/2014/main" id="{94D02541-3ADF-4B34-9FDF-9FBD4ED45AA8}"/>
                </a:ext>
              </a:extLst>
            </p:cNvPr>
            <p:cNvSpPr txBox="1"/>
            <p:nvPr/>
          </p:nvSpPr>
          <p:spPr>
            <a:xfrm>
              <a:off x="0" y="1779270"/>
              <a:ext cx="5838190" cy="266700"/>
            </a:xfrm>
            <a:prstGeom prst="rect">
              <a:avLst/>
            </a:prstGeom>
            <a:solidFill>
              <a:prstClr val="white"/>
            </a:solid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fr-FR" sz="900" b="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Figure 6 - Favela da Maré Projekt / Quelle: Facebook</a:t>
              </a:r>
              <a:endParaRPr lang="de-CH" sz="900" b="1">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itel 1">
            <a:extLst>
              <a:ext uri="{FF2B5EF4-FFF2-40B4-BE49-F238E27FC236}">
                <a16:creationId xmlns:a16="http://schemas.microsoft.com/office/drawing/2014/main" id="{EBCAF8B1-B4C8-4E36-8AB2-13D35DB58E01}"/>
              </a:ext>
            </a:extLst>
          </p:cNvPr>
          <p:cNvSpPr>
            <a:spLocks noGrp="1"/>
          </p:cNvSpPr>
          <p:nvPr>
            <p:ph type="ctrTitle"/>
          </p:nvPr>
        </p:nvSpPr>
        <p:spPr>
          <a:xfrm>
            <a:off x="625916" y="912721"/>
            <a:ext cx="8518084" cy="709485"/>
          </a:xfrm>
        </p:spPr>
        <p:txBody>
          <a:bodyPr/>
          <a:lstStyle/>
          <a:p>
            <a:r>
              <a:rPr lang="pt-BR"/>
              <a:t>Consequências das operações policiais</a:t>
            </a:r>
            <a:endParaRPr lang="de-CH"/>
          </a:p>
        </p:txBody>
      </p:sp>
      <p:pic>
        <p:nvPicPr>
          <p:cNvPr id="2" name="Grafik 1" descr="Ein Bild, das Text enthält.&#10;&#10;Beschreibung automatisch generiert.">
            <a:extLst>
              <a:ext uri="{FF2B5EF4-FFF2-40B4-BE49-F238E27FC236}">
                <a16:creationId xmlns:a16="http://schemas.microsoft.com/office/drawing/2014/main" id="{80C48C9E-8311-43A1-A619-2208DA84ADCD}"/>
              </a:ext>
            </a:extLst>
          </p:cNvPr>
          <p:cNvPicPr>
            <a:picLocks noChangeAspect="1"/>
          </p:cNvPicPr>
          <p:nvPr/>
        </p:nvPicPr>
        <p:blipFill rotWithShape="1">
          <a:blip r:embed="rId5"/>
          <a:srcRect b="23684"/>
          <a:stretch/>
        </p:blipFill>
        <p:spPr>
          <a:xfrm>
            <a:off x="6423294" y="1"/>
            <a:ext cx="2720706" cy="616688"/>
          </a:xfrm>
          <a:prstGeom prst="rect">
            <a:avLst/>
          </a:prstGeom>
        </p:spPr>
      </p:pic>
    </p:spTree>
    <p:extLst>
      <p:ext uri="{BB962C8B-B14F-4D97-AF65-F5344CB8AC3E}">
        <p14:creationId xmlns:p14="http://schemas.microsoft.com/office/powerpoint/2010/main" val="154331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2F2D19D-9EB7-4909-9DA0-46872FD7EDAD}"/>
              </a:ext>
            </a:extLst>
          </p:cNvPr>
          <p:cNvSpPr txBox="1">
            <a:spLocks/>
          </p:cNvSpPr>
          <p:nvPr/>
        </p:nvSpPr>
        <p:spPr>
          <a:xfrm>
            <a:off x="457201" y="-28575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i="0" kern="1200" spc="100">
                <a:solidFill>
                  <a:schemeClr val="accent5"/>
                </a:solidFill>
                <a:latin typeface="Myriad Pro"/>
                <a:ea typeface="+mj-ea"/>
                <a:cs typeface="Myriad Pro"/>
              </a:defRPr>
            </a:lvl1pPr>
          </a:lstStyle>
          <a:p>
            <a:r>
              <a:rPr lang="pt-BR"/>
              <a:t>O Brasil de Bolsonaro </a:t>
            </a:r>
          </a:p>
        </p:txBody>
      </p:sp>
      <p:sp>
        <p:nvSpPr>
          <p:cNvPr id="5" name="Espaço Reservado para Conteúdo 2">
            <a:extLst>
              <a:ext uri="{FF2B5EF4-FFF2-40B4-BE49-F238E27FC236}">
                <a16:creationId xmlns:a16="http://schemas.microsoft.com/office/drawing/2014/main" id="{E9D5BFB3-B3E0-428F-BC0D-81535BDD9AC2}"/>
              </a:ext>
            </a:extLst>
          </p:cNvPr>
          <p:cNvSpPr txBox="1">
            <a:spLocks/>
          </p:cNvSpPr>
          <p:nvPr/>
        </p:nvSpPr>
        <p:spPr>
          <a:xfrm>
            <a:off x="457201" y="3473474"/>
            <a:ext cx="8495415" cy="413621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400" b="1" i="0" kern="1200" spc="100">
                <a:solidFill>
                  <a:schemeClr val="tx1">
                    <a:tint val="75000"/>
                  </a:schemeClr>
                </a:solidFill>
                <a:latin typeface="Myriad Pro"/>
                <a:ea typeface="+mn-ea"/>
                <a:cs typeface="Myriad Pro"/>
              </a:defRPr>
            </a:lvl1pPr>
            <a:lvl2pPr marL="457200" indent="0" algn="ctr" defTabSz="914400" rtl="0" eaLnBrk="1" latinLnBrk="0" hangingPunct="1">
              <a:spcBef>
                <a:spcPct val="20000"/>
              </a:spcBef>
              <a:buFont typeface="Arial" panose="020B0604020202020204" pitchFamily="34" charset="0"/>
              <a:buNone/>
              <a:defRPr sz="2200" b="0" i="0" kern="1200">
                <a:solidFill>
                  <a:schemeClr val="tx1">
                    <a:tint val="75000"/>
                  </a:schemeClr>
                </a:solidFill>
                <a:latin typeface="Myriad Pro"/>
                <a:ea typeface="+mn-ea"/>
                <a:cs typeface="Myriad Pro"/>
              </a:defRPr>
            </a:lvl2pPr>
            <a:lvl3pPr marL="914400" indent="0" algn="ctr" defTabSz="914400" rtl="0" eaLnBrk="1" latinLnBrk="0" hangingPunct="1">
              <a:spcBef>
                <a:spcPct val="20000"/>
              </a:spcBef>
              <a:buFont typeface="Arial" panose="020B0604020202020204" pitchFamily="34" charset="0"/>
              <a:buNone/>
              <a:defRPr sz="1800" b="0" i="0" kern="1200">
                <a:solidFill>
                  <a:schemeClr val="tx1">
                    <a:tint val="75000"/>
                  </a:schemeClr>
                </a:solidFill>
                <a:latin typeface="Myriad Pro"/>
                <a:ea typeface="+mn-ea"/>
                <a:cs typeface="Myriad Pro"/>
              </a:defRPr>
            </a:lvl3pPr>
            <a:lvl4pPr marL="1371600" indent="0" algn="ctr" defTabSz="914400" rtl="0" eaLnBrk="1" latinLnBrk="0" hangingPunct="1">
              <a:spcBef>
                <a:spcPct val="20000"/>
              </a:spcBef>
              <a:buFont typeface="Arial" panose="020B0604020202020204" pitchFamily="34" charset="0"/>
              <a:buNone/>
              <a:defRPr sz="1600" b="0" i="0" kern="1200">
                <a:solidFill>
                  <a:schemeClr val="tx1">
                    <a:tint val="75000"/>
                  </a:schemeClr>
                </a:solidFill>
                <a:latin typeface="Myriad Pro"/>
                <a:ea typeface="+mn-ea"/>
                <a:cs typeface="Myriad Pro"/>
              </a:defRPr>
            </a:lvl4pPr>
            <a:lvl5pPr marL="1828800" indent="0" algn="ctr" defTabSz="914400" rtl="0" eaLnBrk="1" latinLnBrk="0" hangingPunct="1">
              <a:spcBef>
                <a:spcPct val="20000"/>
              </a:spcBef>
              <a:buFont typeface="Arial" panose="020B0604020202020204" pitchFamily="34" charset="0"/>
              <a:buNone/>
              <a:defRPr sz="1400" b="0" i="0" kern="1200">
                <a:solidFill>
                  <a:schemeClr val="tx1">
                    <a:tint val="75000"/>
                  </a:schemeClr>
                </a:solidFill>
                <a:latin typeface="Myriad Pro"/>
                <a:ea typeface="+mn-ea"/>
                <a:cs typeface="Myriad Pro"/>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spcAft>
                <a:spcPts val="1200"/>
              </a:spcAft>
              <a:buFont typeface="Arial" panose="020B0604020202020204" pitchFamily="34" charset="0"/>
              <a:buChar char="•"/>
            </a:pPr>
            <a:r>
              <a:rPr lang="pt-BR" b="0">
                <a:solidFill>
                  <a:schemeClr val="tx1">
                    <a:lumMod val="95000"/>
                    <a:lumOff val="5000"/>
                  </a:schemeClr>
                </a:solidFill>
              </a:rPr>
              <a:t>Mudanças legais e institucionais que facilitam a violência institucional e dificultam punição.</a:t>
            </a:r>
          </a:p>
          <a:p>
            <a:pPr marL="285750" indent="-285750" algn="l">
              <a:spcAft>
                <a:spcPts val="1200"/>
              </a:spcAft>
              <a:buFont typeface="Arial" panose="020B0604020202020204" pitchFamily="34" charset="0"/>
              <a:buChar char="•"/>
            </a:pPr>
            <a:r>
              <a:rPr lang="pt-BR" b="0">
                <a:solidFill>
                  <a:schemeClr val="tx1">
                    <a:lumMod val="95000"/>
                    <a:lumOff val="5000"/>
                  </a:schemeClr>
                </a:solidFill>
              </a:rPr>
              <a:t>Aumento de potência das armas permitidas e facilitação da compra.</a:t>
            </a:r>
          </a:p>
          <a:p>
            <a:pPr marL="285750" indent="-285750" algn="l">
              <a:spcAft>
                <a:spcPts val="1200"/>
              </a:spcAft>
              <a:buFont typeface="Arial" panose="020B0604020202020204" pitchFamily="34" charset="0"/>
              <a:buChar char="•"/>
            </a:pPr>
            <a:r>
              <a:rPr lang="pt-BR" b="0">
                <a:solidFill>
                  <a:schemeClr val="tx1">
                    <a:lumMod val="95000"/>
                    <a:lumOff val="5000"/>
                  </a:schemeClr>
                </a:solidFill>
              </a:rPr>
              <a:t>Discurso politico que legitima e incentiva a violência policial.</a:t>
            </a:r>
          </a:p>
          <a:p>
            <a:pPr marL="342900" indent="-342900">
              <a:buFont typeface="Arial" panose="020B0604020202020204" pitchFamily="34" charset="0"/>
              <a:buChar char="•"/>
            </a:pPr>
            <a:endParaRPr lang="pt-BR" sz="2000" b="0">
              <a:solidFill>
                <a:schemeClr val="tx1">
                  <a:lumMod val="95000"/>
                  <a:lumOff val="5000"/>
                </a:schemeClr>
              </a:solidFill>
            </a:endParaRPr>
          </a:p>
          <a:p>
            <a:pPr marL="342900" indent="-342900">
              <a:buFont typeface="Arial" panose="020B0604020202020204" pitchFamily="34" charset="0"/>
              <a:buChar char="•"/>
            </a:pPr>
            <a:endParaRPr lang="pt-BR" sz="2000" b="0">
              <a:solidFill>
                <a:schemeClr val="tx1">
                  <a:lumMod val="95000"/>
                  <a:lumOff val="5000"/>
                </a:schemeClr>
              </a:solidFill>
            </a:endParaRPr>
          </a:p>
          <a:p>
            <a:endParaRPr lang="pt-BR" sz="2000"/>
          </a:p>
        </p:txBody>
      </p:sp>
      <p:pic>
        <p:nvPicPr>
          <p:cNvPr id="6" name="Imagem 3">
            <a:extLst>
              <a:ext uri="{FF2B5EF4-FFF2-40B4-BE49-F238E27FC236}">
                <a16:creationId xmlns:a16="http://schemas.microsoft.com/office/drawing/2014/main" id="{5B341DA3-BF2E-44A8-9374-8FFD5F6CF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0016" y="857250"/>
            <a:ext cx="4283968" cy="2409732"/>
          </a:xfrm>
          <a:prstGeom prst="rect">
            <a:avLst/>
          </a:prstGeom>
        </p:spPr>
      </p:pic>
      <p:pic>
        <p:nvPicPr>
          <p:cNvPr id="2" name="Grafik 1" descr="Ein Bild, das Text enthält.&#10;&#10;Beschreibung automatisch generiert.">
            <a:extLst>
              <a:ext uri="{FF2B5EF4-FFF2-40B4-BE49-F238E27FC236}">
                <a16:creationId xmlns:a16="http://schemas.microsoft.com/office/drawing/2014/main" id="{F966329B-8FC9-47D4-B873-5F04FE4D9698}"/>
              </a:ext>
            </a:extLst>
          </p:cNvPr>
          <p:cNvPicPr>
            <a:picLocks noChangeAspect="1"/>
          </p:cNvPicPr>
          <p:nvPr/>
        </p:nvPicPr>
        <p:blipFill rotWithShape="1">
          <a:blip r:embed="rId3"/>
          <a:srcRect b="23684"/>
          <a:stretch/>
        </p:blipFill>
        <p:spPr>
          <a:xfrm>
            <a:off x="6721915" y="1"/>
            <a:ext cx="2422085" cy="544607"/>
          </a:xfrm>
          <a:prstGeom prst="rect">
            <a:avLst/>
          </a:prstGeom>
        </p:spPr>
      </p:pic>
    </p:spTree>
    <p:extLst>
      <p:ext uri="{BB962C8B-B14F-4D97-AF65-F5344CB8AC3E}">
        <p14:creationId xmlns:p14="http://schemas.microsoft.com/office/powerpoint/2010/main" val="397054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06BC2-2135-4968-AABB-DF31D5510DE5}"/>
              </a:ext>
            </a:extLst>
          </p:cNvPr>
          <p:cNvSpPr>
            <a:spLocks noGrp="1"/>
          </p:cNvSpPr>
          <p:nvPr>
            <p:ph type="ctrTitle"/>
          </p:nvPr>
        </p:nvSpPr>
        <p:spPr/>
        <p:txBody>
          <a:bodyPr/>
          <a:lstStyle/>
          <a:p>
            <a:endParaRPr lang="de-CH"/>
          </a:p>
        </p:txBody>
      </p:sp>
      <p:sp>
        <p:nvSpPr>
          <p:cNvPr id="3" name="Untertitel 2">
            <a:extLst>
              <a:ext uri="{FF2B5EF4-FFF2-40B4-BE49-F238E27FC236}">
                <a16:creationId xmlns:a16="http://schemas.microsoft.com/office/drawing/2014/main" id="{734962F5-0723-4604-A7B5-30499A38987C}"/>
              </a:ext>
            </a:extLst>
          </p:cNvPr>
          <p:cNvSpPr>
            <a:spLocks noGrp="1"/>
          </p:cNvSpPr>
          <p:nvPr>
            <p:ph type="subTitle" idx="1"/>
          </p:nvPr>
        </p:nvSpPr>
        <p:spPr/>
        <p:txBody>
          <a:bodyPr/>
          <a:lstStyle/>
          <a:p>
            <a:endParaRPr lang="de-CH"/>
          </a:p>
        </p:txBody>
      </p:sp>
      <p:pic>
        <p:nvPicPr>
          <p:cNvPr id="5" name="Grafik 4" descr="Ein Bild, das Baum, draußen, Person, Schild enthält.&#10;&#10;Automatisch generierte Beschreibung">
            <a:extLst>
              <a:ext uri="{FF2B5EF4-FFF2-40B4-BE49-F238E27FC236}">
                <a16:creationId xmlns:a16="http://schemas.microsoft.com/office/drawing/2014/main" id="{AA12220A-1291-4F62-9D2D-4C202D9DD8CB}"/>
              </a:ext>
            </a:extLst>
          </p:cNvPr>
          <p:cNvPicPr>
            <a:picLocks noChangeAspect="1"/>
          </p:cNvPicPr>
          <p:nvPr/>
        </p:nvPicPr>
        <p:blipFill>
          <a:blip r:embed="rId2"/>
          <a:stretch>
            <a:fillRect/>
          </a:stretch>
        </p:blipFill>
        <p:spPr>
          <a:xfrm>
            <a:off x="0" y="0"/>
            <a:ext cx="9144000" cy="6858000"/>
          </a:xfrm>
          <a:prstGeom prst="rect">
            <a:avLst/>
          </a:prstGeom>
        </p:spPr>
      </p:pic>
      <p:sp>
        <p:nvSpPr>
          <p:cNvPr id="6" name="Textfeld 5">
            <a:extLst>
              <a:ext uri="{FF2B5EF4-FFF2-40B4-BE49-F238E27FC236}">
                <a16:creationId xmlns:a16="http://schemas.microsoft.com/office/drawing/2014/main" id="{A50D2B4E-998D-49C8-9CBB-FF904F22C6FC}"/>
              </a:ext>
            </a:extLst>
          </p:cNvPr>
          <p:cNvSpPr txBox="1"/>
          <p:nvPr/>
        </p:nvSpPr>
        <p:spPr>
          <a:xfrm>
            <a:off x="2813538" y="6631543"/>
            <a:ext cx="6330462" cy="215444"/>
          </a:xfrm>
          <a:prstGeom prst="rect">
            <a:avLst/>
          </a:prstGeom>
          <a:noFill/>
        </p:spPr>
        <p:txBody>
          <a:bodyPr wrap="square" lIns="91440" tIns="45720" rIns="91440" bIns="45720" rtlCol="0" anchor="t">
            <a:spAutoFit/>
          </a:bodyPr>
          <a:lstStyle/>
          <a:p>
            <a:pPr algn="r"/>
            <a:r>
              <a:rPr lang="en-US" sz="800">
                <a:solidFill>
                  <a:schemeClr val="bg1"/>
                </a:solidFill>
                <a:effectLst/>
                <a:latin typeface="Arial"/>
                <a:ea typeface="Arial" panose="020B0604020202020204" pitchFamily="34" charset="0"/>
                <a:cs typeface="Times New Roman"/>
              </a:rPr>
              <a:t>Fonte: </a:t>
            </a:r>
            <a:r>
              <a:rPr lang="en-US" sz="800" err="1">
                <a:solidFill>
                  <a:schemeClr val="bg1"/>
                </a:solidFill>
                <a:effectLst/>
                <a:latin typeface="Arial"/>
                <a:ea typeface="Arial" panose="020B0604020202020204" pitchFamily="34" charset="0"/>
                <a:cs typeface="Times New Roman"/>
              </a:rPr>
              <a:t>Cipo</a:t>
            </a:r>
            <a:r>
              <a:rPr lang="en-US" sz="800">
                <a:solidFill>
                  <a:schemeClr val="bg1"/>
                </a:solidFill>
                <a:effectLst/>
                <a:latin typeface="Arial"/>
                <a:ea typeface="Arial" panose="020B0604020202020204" pitchFamily="34" charset="0"/>
                <a:cs typeface="Times New Roman"/>
              </a:rPr>
              <a:t> (Salvador)</a:t>
            </a:r>
            <a:endParaRPr lang="de-CH" sz="800">
              <a:solidFill>
                <a:schemeClr val="bg1"/>
              </a:solidFill>
            </a:endParaRPr>
          </a:p>
        </p:txBody>
      </p:sp>
    </p:spTree>
    <p:extLst>
      <p:ext uri="{BB962C8B-B14F-4D97-AF65-F5344CB8AC3E}">
        <p14:creationId xmlns:p14="http://schemas.microsoft.com/office/powerpoint/2010/main" val="277849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Person enthält.&#10;&#10;Automatisch generierte Beschreibung">
            <a:extLst>
              <a:ext uri="{FF2B5EF4-FFF2-40B4-BE49-F238E27FC236}">
                <a16:creationId xmlns:a16="http://schemas.microsoft.com/office/drawing/2014/main" id="{1F493DC1-C4A4-449E-8E76-C5EDC94A58DC}"/>
              </a:ext>
            </a:extLst>
          </p:cNvPr>
          <p:cNvPicPr>
            <a:picLocks noChangeAspect="1"/>
          </p:cNvPicPr>
          <p:nvPr/>
        </p:nvPicPr>
        <p:blipFill>
          <a:blip r:embed="rId3"/>
          <a:stretch>
            <a:fillRect/>
          </a:stretch>
        </p:blipFill>
        <p:spPr>
          <a:xfrm>
            <a:off x="2539777" y="975081"/>
            <a:ext cx="4481183" cy="2533665"/>
          </a:xfrm>
          <a:prstGeom prst="rect">
            <a:avLst/>
          </a:prstGeom>
        </p:spPr>
      </p:pic>
      <p:sp>
        <p:nvSpPr>
          <p:cNvPr id="6" name="Titel 1">
            <a:extLst>
              <a:ext uri="{FF2B5EF4-FFF2-40B4-BE49-F238E27FC236}">
                <a16:creationId xmlns:a16="http://schemas.microsoft.com/office/drawing/2014/main" id="{C69BB34D-C903-42FC-A8CE-35AB432C0FF7}"/>
              </a:ext>
            </a:extLst>
          </p:cNvPr>
          <p:cNvSpPr>
            <a:spLocks noGrp="1"/>
          </p:cNvSpPr>
          <p:nvPr>
            <p:ph type="ctrTitle"/>
          </p:nvPr>
        </p:nvSpPr>
        <p:spPr>
          <a:xfrm>
            <a:off x="625916" y="217320"/>
            <a:ext cx="8518084" cy="709485"/>
          </a:xfrm>
        </p:spPr>
        <p:txBody>
          <a:bodyPr>
            <a:normAutofit fontScale="90000"/>
          </a:bodyPr>
          <a:lstStyle/>
          <a:p>
            <a:r>
              <a:rPr lang="de-CH"/>
              <a:t>João Alberto </a:t>
            </a:r>
            <a:r>
              <a:rPr lang="de-CH" err="1"/>
              <a:t>Silveira</a:t>
            </a:r>
            <a:r>
              <a:rPr lang="de-CH"/>
              <a:t> Freitas</a:t>
            </a:r>
            <a:br>
              <a:rPr lang="pt-BR"/>
            </a:br>
            <a:r>
              <a:rPr lang="pt-BR"/>
              <a:t>assassinado no shopping em Porto Alegre</a:t>
            </a:r>
            <a:endParaRPr lang="de-CH"/>
          </a:p>
        </p:txBody>
      </p:sp>
      <p:pic>
        <p:nvPicPr>
          <p:cNvPr id="7" name="Grafik 6">
            <a:extLst>
              <a:ext uri="{FF2B5EF4-FFF2-40B4-BE49-F238E27FC236}">
                <a16:creationId xmlns:a16="http://schemas.microsoft.com/office/drawing/2014/main" id="{3B80ACF9-B8B3-4896-A385-67F6121DF588}"/>
              </a:ext>
            </a:extLst>
          </p:cNvPr>
          <p:cNvPicPr>
            <a:picLocks noChangeAspect="1"/>
          </p:cNvPicPr>
          <p:nvPr/>
        </p:nvPicPr>
        <p:blipFill rotWithShape="1">
          <a:blip r:embed="rId4"/>
          <a:srcRect l="12093" t="10127" r="13489" b="5430"/>
          <a:stretch/>
        </p:blipFill>
        <p:spPr>
          <a:xfrm>
            <a:off x="2544190" y="3512515"/>
            <a:ext cx="4476769" cy="2855991"/>
          </a:xfrm>
          <a:prstGeom prst="rect">
            <a:avLst/>
          </a:prstGeom>
        </p:spPr>
      </p:pic>
    </p:spTree>
    <p:extLst>
      <p:ext uri="{BB962C8B-B14F-4D97-AF65-F5344CB8AC3E}">
        <p14:creationId xmlns:p14="http://schemas.microsoft.com/office/powerpoint/2010/main" val="23219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03EEFC7-03F9-4C15-ABFC-ABD75694FE18}"/>
              </a:ext>
            </a:extLst>
          </p:cNvPr>
          <p:cNvPicPr>
            <a:picLocks noChangeAspect="1"/>
          </p:cNvPicPr>
          <p:nvPr/>
        </p:nvPicPr>
        <p:blipFill rotWithShape="1">
          <a:blip r:embed="rId3"/>
          <a:srcRect l="19092" t="10148" r="29692" b="4785"/>
          <a:stretch/>
        </p:blipFill>
        <p:spPr>
          <a:xfrm>
            <a:off x="302389" y="172360"/>
            <a:ext cx="6443331" cy="6017118"/>
          </a:xfrm>
          <a:prstGeom prst="rect">
            <a:avLst/>
          </a:prstGeom>
        </p:spPr>
      </p:pic>
    </p:spTree>
    <p:extLst>
      <p:ext uri="{BB962C8B-B14F-4D97-AF65-F5344CB8AC3E}">
        <p14:creationId xmlns:p14="http://schemas.microsoft.com/office/powerpoint/2010/main" val="1866490517"/>
      </p:ext>
    </p:extLst>
  </p:cSld>
  <p:clrMapOvr>
    <a:masterClrMapping/>
  </p:clrMapOvr>
</p:sld>
</file>

<file path=ppt/theme/theme1.xml><?xml version="1.0" encoding="utf-8"?>
<a:theme xmlns:a="http://schemas.openxmlformats.org/drawingml/2006/main" name="tdh-Präsentation">
  <a:themeElements>
    <a:clrScheme name="Benutzerdefiniert 2">
      <a:dk1>
        <a:sysClr val="windowText" lastClr="000000"/>
      </a:dk1>
      <a:lt1>
        <a:sysClr val="window" lastClr="FFFFFF"/>
      </a:lt1>
      <a:dk2>
        <a:srgbClr val="1F497D"/>
      </a:dk2>
      <a:lt2>
        <a:srgbClr val="EFEBBE"/>
      </a:lt2>
      <a:accent1>
        <a:srgbClr val="4F81BD"/>
      </a:accent1>
      <a:accent2>
        <a:srgbClr val="C0504D"/>
      </a:accent2>
      <a:accent3>
        <a:srgbClr val="9BBB59"/>
      </a:accent3>
      <a:accent4>
        <a:srgbClr val="8064A2"/>
      </a:accent4>
      <a:accent5>
        <a:srgbClr val="1A8F9E"/>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D2B490AC43B6F44B7BEAA6FC0D0F850" ma:contentTypeVersion="11" ma:contentTypeDescription="Ein neues Dokument erstellen." ma:contentTypeScope="" ma:versionID="b46835a2d55e04f6d9930291a2cc72d5">
  <xsd:schema xmlns:xsd="http://www.w3.org/2001/XMLSchema" xmlns:xs="http://www.w3.org/2001/XMLSchema" xmlns:p="http://schemas.microsoft.com/office/2006/metadata/properties" xmlns:ns2="fdf7f638-6e77-4e85-ad64-e01d1c6611dc" xmlns:ns3="cd01f9e1-7bc3-44be-a12e-37e4f3f01cfd" targetNamespace="http://schemas.microsoft.com/office/2006/metadata/properties" ma:root="true" ma:fieldsID="5f3ff667b4fb9310dbe6bfa1fe3d819b" ns2:_="" ns3:_="">
    <xsd:import namespace="fdf7f638-6e77-4e85-ad64-e01d1c6611dc"/>
    <xsd:import namespace="cd01f9e1-7bc3-44be-a12e-37e4f3f01c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f7f638-6e77-4e85-ad64-e01d1c661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01f9e1-7bc3-44be-a12e-37e4f3f01cfd"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F78EA5-5CA1-4F5E-8780-A1B51105F197}">
  <ds:schemaRefs>
    <ds:schemaRef ds:uri="cd01f9e1-7bc3-44be-a12e-37e4f3f01cfd"/>
    <ds:schemaRef ds:uri="fdf7f638-6e77-4e85-ad64-e01d1c6611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94DED17-35FD-4B6E-9258-06D86D7DDEBC}">
  <ds:schemaRefs>
    <ds:schemaRef ds:uri="http://schemas.microsoft.com/sharepoint/v3/contenttype/forms"/>
  </ds:schemaRefs>
</ds:datastoreItem>
</file>

<file path=customXml/itemProps3.xml><?xml version="1.0" encoding="utf-8"?>
<ds:datastoreItem xmlns:ds="http://schemas.openxmlformats.org/officeDocument/2006/customXml" ds:itemID="{F0698F9F-74D9-45FC-84D4-EA3F736C1C4D}">
  <ds:schemaRefs>
    <ds:schemaRef ds:uri="cd01f9e1-7bc3-44be-a12e-37e4f3f01cfd"/>
    <ds:schemaRef ds:uri="fdf7f638-6e77-4e85-ad64-e01d1c6611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tdh-Präsentation.potx</Template>
  <TotalTime>0</TotalTime>
  <Words>790</Words>
  <Application>Microsoft Office PowerPoint</Application>
  <PresentationFormat>Bildschirmpräsentation (4:3)</PresentationFormat>
  <Paragraphs>88</Paragraphs>
  <Slides>13</Slides>
  <Notes>8</Notes>
  <HiddenSlides>0</HiddenSlides>
  <MMClips>0</MMClips>
  <ScaleCrop>false</ScaleCrop>
  <HeadingPairs>
    <vt:vector size="6" baseType="variant">
      <vt:variant>
        <vt:lpstr>Verwendete Schriftarten</vt:lpstr>
      </vt:variant>
      <vt:variant>
        <vt:i4>6</vt:i4>
      </vt:variant>
      <vt:variant>
        <vt:lpstr>Design</vt:lpstr>
      </vt:variant>
      <vt:variant>
        <vt:i4>6</vt:i4>
      </vt:variant>
      <vt:variant>
        <vt:lpstr>Folientitel</vt:lpstr>
      </vt:variant>
      <vt:variant>
        <vt:i4>13</vt:i4>
      </vt:variant>
    </vt:vector>
  </HeadingPairs>
  <TitlesOfParts>
    <vt:vector size="25" baseType="lpstr">
      <vt:lpstr>Arial</vt:lpstr>
      <vt:lpstr>Calibri</vt:lpstr>
      <vt:lpstr>Cambria</vt:lpstr>
      <vt:lpstr>Helvetica</vt:lpstr>
      <vt:lpstr>Myriad Pro</vt:lpstr>
      <vt:lpstr>Symbol</vt:lpstr>
      <vt:lpstr>tdh-Präsentation</vt:lpstr>
      <vt:lpstr>4_Benutzerdefiniertes Design</vt:lpstr>
      <vt:lpstr>3_Benutzerdefiniertes Design</vt:lpstr>
      <vt:lpstr>2_Benutzerdefiniertes Design</vt:lpstr>
      <vt:lpstr>1_Benutzerdefiniertes Design</vt:lpstr>
      <vt:lpstr>Benutzerdefiniertes Design</vt:lpstr>
      <vt:lpstr>PowerPoint-Präsentation</vt:lpstr>
      <vt:lpstr>PowerPoint-Präsentation</vt:lpstr>
      <vt:lpstr>Violência Policial</vt:lpstr>
      <vt:lpstr>PowerPoint-Präsentation</vt:lpstr>
      <vt:lpstr>Consequências das operações policiais</vt:lpstr>
      <vt:lpstr>PowerPoint-Präsentation</vt:lpstr>
      <vt:lpstr>PowerPoint-Präsentation</vt:lpstr>
      <vt:lpstr>João Alberto Silveira Freitas assassinado no shopping em Porto Alegre</vt:lpstr>
      <vt:lpstr>PowerPoint-Präsentation</vt:lpstr>
      <vt:lpstr>PowerPoint-Präsentation</vt:lpstr>
      <vt:lpstr>PowerPoint-Präsentation</vt:lpstr>
      <vt:lpstr>PowerPoint-Präsentation</vt:lpstr>
      <vt:lpstr>Contatos: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DEZA 2016</dc:title>
  <dc:creator>Erich Rudin</dc:creator>
  <cp:lastModifiedBy>Uta</cp:lastModifiedBy>
  <cp:revision>1</cp:revision>
  <dcterms:created xsi:type="dcterms:W3CDTF">2014-06-04T12:51:02Z</dcterms:created>
  <dcterms:modified xsi:type="dcterms:W3CDTF">2020-12-18T09:45:20Z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0x010100ED2B490AC43B6F44B7BEAA6FC0D0F850</vt:lpwstr>
  </property>
</Properties>
</file>